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3876" r:id="rId3"/>
    <p:sldMasterId id="2147483888" r:id="rId4"/>
  </p:sldMasterIdLst>
  <p:notesMasterIdLst>
    <p:notesMasterId r:id="rId35"/>
  </p:notesMasterIdLst>
  <p:handoutMasterIdLst>
    <p:handoutMasterId r:id="rId36"/>
  </p:handoutMasterIdLst>
  <p:sldIdLst>
    <p:sldId id="294" r:id="rId5"/>
    <p:sldId id="402" r:id="rId6"/>
    <p:sldId id="403" r:id="rId7"/>
    <p:sldId id="405" r:id="rId8"/>
    <p:sldId id="404" r:id="rId9"/>
    <p:sldId id="406" r:id="rId10"/>
    <p:sldId id="317" r:id="rId11"/>
    <p:sldId id="287" r:id="rId12"/>
    <p:sldId id="299" r:id="rId13"/>
    <p:sldId id="324" r:id="rId14"/>
    <p:sldId id="391" r:id="rId15"/>
    <p:sldId id="392" r:id="rId16"/>
    <p:sldId id="393" r:id="rId17"/>
    <p:sldId id="345" r:id="rId18"/>
    <p:sldId id="387" r:id="rId19"/>
    <p:sldId id="346" r:id="rId20"/>
    <p:sldId id="388" r:id="rId21"/>
    <p:sldId id="325" r:id="rId22"/>
    <p:sldId id="389" r:id="rId23"/>
    <p:sldId id="394" r:id="rId24"/>
    <p:sldId id="407" r:id="rId25"/>
    <p:sldId id="409" r:id="rId26"/>
    <p:sldId id="347" r:id="rId27"/>
    <p:sldId id="390" r:id="rId28"/>
    <p:sldId id="397" r:id="rId29"/>
    <p:sldId id="396" r:id="rId30"/>
    <p:sldId id="400" r:id="rId31"/>
    <p:sldId id="401" r:id="rId32"/>
    <p:sldId id="348" r:id="rId33"/>
    <p:sldId id="37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F1FA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1" autoAdjust="0"/>
    <p:restoredTop sz="94654" autoAdjust="0"/>
  </p:normalViewPr>
  <p:slideViewPr>
    <p:cSldViewPr snapToGrid="0">
      <p:cViewPr varScale="1">
        <p:scale>
          <a:sx n="75" d="100"/>
          <a:sy n="75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DBCA58-B61B-420B-AD03-9A230B916A14}" type="datetimeFigureOut">
              <a:rPr lang="en-GB"/>
              <a:pPr>
                <a:defRPr/>
              </a:pPr>
              <a:t>05/03/2012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80A5A6-6DF1-49F1-89ED-0FE67C5D69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95E09234-0560-48FA-9D6B-3EC26DB53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FE90-E386-4785-89A3-B7B8EF37D15B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4F392-C11E-446D-8F5E-7FB90621D0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04F392-C11E-446D-8F5E-7FB90621D0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7421" tIns="43711" rIns="87421" bIns="43711"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21" tIns="43711" rIns="87421" bIns="43711" anchor="b"/>
          <a:lstStyle/>
          <a:p>
            <a:pPr algn="r" defTabSz="873125" eaLnBrk="0" hangingPunct="0"/>
            <a:fld id="{A6D73FEC-59E0-4EC3-9CDB-2E4D9F9FD67E}" type="slidenum">
              <a:rPr lang="en-US" sz="1100"/>
              <a:pPr algn="r" defTabSz="873125" eaLnBrk="0" hangingPunct="0"/>
              <a:t>19</a:t>
            </a:fld>
            <a:endParaRPr lang="en-US" sz="11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541D9-003B-40DB-A071-8D14A08C37D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541D9-003B-40DB-A071-8D14A08C37DA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541D9-003B-40DB-A071-8D14A08C37DA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4" tIns="45717" rIns="91434" bIns="45717"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3" y="43053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Lucida Grande"/>
                <a:ea typeface="ヒラギノ角ゴ Pro W3"/>
              </a:rPr>
              <a:t>Here you can see some key points in the manufacture</a:t>
            </a:r>
            <a:endParaRPr lang="en-US" smtClean="0">
              <a:latin typeface="Lucida Grande"/>
              <a:ea typeface="ヒラギノ角ゴ Pro W3"/>
            </a:endParaRPr>
          </a:p>
          <a:p>
            <a:pPr eaLnBrk="1" hangingPunct="1"/>
            <a:r>
              <a:rPr lang="en-GB" smtClean="0">
                <a:latin typeface="Lucida Grande"/>
                <a:ea typeface="ヒラギノ角ゴ Pro W3"/>
              </a:rPr>
              <a:t>The 1</a:t>
            </a:r>
            <a:r>
              <a:rPr lang="en-GB" baseline="30000" smtClean="0">
                <a:latin typeface="Lucida Grande"/>
                <a:ea typeface="ヒラギノ角ゴ Pro W3"/>
              </a:rPr>
              <a:t>st</a:t>
            </a:r>
            <a:r>
              <a:rPr lang="en-GB" smtClean="0">
                <a:latin typeface="Lucida Grande"/>
                <a:ea typeface="ヒラギノ角ゴ Pro W3"/>
              </a:rPr>
              <a:t> is a picture of the iron former being machined the next</a:t>
            </a:r>
          </a:p>
          <a:p>
            <a:pPr eaLnBrk="1" hangingPunct="1"/>
            <a:endParaRPr lang="en-GB" smtClean="0">
              <a:latin typeface="Lucida Grande"/>
              <a:ea typeface="ヒラギノ角ゴ Pro W3"/>
            </a:endParaRPr>
          </a:p>
          <a:p>
            <a:pPr eaLnBrk="1" hangingPunct="1"/>
            <a:r>
              <a:rPr lang="en-GB" smtClean="0">
                <a:latin typeface="Lucida Grande"/>
                <a:ea typeface="ヒラギノ角ゴ Pro W3"/>
              </a:rPr>
              <a:t>The 1</a:t>
            </a:r>
            <a:r>
              <a:rPr lang="en-GB" baseline="30000" smtClean="0">
                <a:latin typeface="Lucida Grande"/>
                <a:ea typeface="ヒラギノ角ゴ Pro W3"/>
              </a:rPr>
              <a:t>st</a:t>
            </a:r>
            <a:r>
              <a:rPr lang="en-GB" smtClean="0">
                <a:latin typeface="Lucida Grande"/>
                <a:ea typeface="ヒラギノ角ゴ Pro W3"/>
              </a:rPr>
              <a:t>  step in the sequence is to have a 2m iron rod is gun drilled this creates a very straight hole the rod is then turned concentric with the axis of the gun drilled hole. </a:t>
            </a:r>
          </a:p>
          <a:p>
            <a:pPr eaLnBrk="1" hangingPunct="1"/>
            <a:r>
              <a:rPr lang="en-GB" smtClean="0">
                <a:latin typeface="Lucida Grande"/>
                <a:ea typeface="ヒラギノ角ゴ Pro W3"/>
              </a:rPr>
              <a:t>Then is a sacrificial tube filled with silver solder put into the bore to allow the helix it to be machined.</a:t>
            </a:r>
          </a:p>
          <a:p>
            <a:pPr eaLnBrk="1" hangingPunct="1"/>
            <a:r>
              <a:rPr lang="en-GB" smtClean="0">
                <a:latin typeface="Lucida Grande"/>
                <a:ea typeface="ヒラギノ角ゴ Pro W3"/>
              </a:rPr>
              <a:t>Following machining the iron helix is placed on the copper bore tube. Nd aligned , the ends of the former are soldered to the copper bore tube and then the superconducting ribbon is wound on</a:t>
            </a:r>
            <a:endParaRPr lang="en-US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CF28-9B47-489F-AB96-F988A357C499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BBDA922A-1068-46D2-8227-6F102D440C79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434D030-9113-4473-AABC-7D20E7F0BEA1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7314248D-FE59-4BF9-933C-8C68A9828771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D5BC35B-B161-4020-B3A4-B33122D4D737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EBA7D574-C825-446E-B258-D21015AA5C53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0B9674A-FF87-42E6-B260-610AB212DD15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797F9F40-2E6F-4657-9197-E7C550120077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9AC525D-2C9E-47DE-AE2A-DDD768AFF054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8F14CCBB-BC62-499B-818B-D702C893C8A5}" type="datetime1">
              <a:rPr lang="en-US"/>
              <a:pPr>
                <a:defRPr/>
              </a:pPr>
              <a:t>3/5/2012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4538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F26A-39F2-47BB-B970-6029DBB374C5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9818-FE4D-45B0-9DE7-982651DD5540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871D-6DEF-4710-95CF-D37E1F72B804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666750" y="6494463"/>
            <a:ext cx="960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t>Jim Clarke</a:t>
            </a:r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2541588" y="6477000"/>
            <a:ext cx="4460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t>2</a:t>
            </a:r>
            <a:r>
              <a:rPr lang="en-GB" sz="1200" baseline="30000" dirty="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t>nd</a:t>
            </a:r>
            <a:r>
              <a:rPr lang="en-GB" sz="1200" dirty="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t> NLS TAC, Diamond Light Source, 8</a:t>
            </a:r>
            <a:r>
              <a:rPr lang="en-GB" sz="1200" baseline="30000" dirty="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t>th</a:t>
            </a:r>
            <a:r>
              <a:rPr lang="en-GB" sz="1200" dirty="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t>-9</a:t>
            </a:r>
            <a:r>
              <a:rPr lang="en-GB" sz="1200" baseline="30000" dirty="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t>th</a:t>
            </a:r>
            <a:r>
              <a:rPr lang="en-GB" sz="1200" dirty="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t> December 2009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8074025" y="6483350"/>
            <a:ext cx="792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96B06806-5B41-40CA-AA57-41F27DFB1134}" type="slidenum">
              <a:rPr lang="en-GB" sz="1200">
                <a:solidFill>
                  <a:schemeClr val="bg1"/>
                </a:solidFill>
                <a:latin typeface="Arial" charset="0"/>
                <a:ea typeface="ヒラギノ角ゴ Pro W3" pitchFamily="-112" charset="-128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200" dirty="0">
              <a:solidFill>
                <a:schemeClr val="bg1"/>
              </a:solidFill>
              <a:latin typeface="Arial" charset="0"/>
              <a:ea typeface="ヒラギノ角ゴ Pro W3" pitchFamily="-112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282" y="928670"/>
            <a:ext cx="8643998" cy="51435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E787BC-58E9-44DC-B2A4-4C94A5F6A03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EA6CD-8678-4E3E-802D-BD7C6A9991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E9154-95CE-40AD-8E10-F4E9A4C5FE9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469AF8-542B-40AD-B3EF-79208BC5F88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7CA9A0-E362-49B0-8CC7-F187A0CE94F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8DFCFC-D370-4F97-A27F-A2C8071021A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5671C-CFA5-4F25-94CC-39DB4F2A355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4D14AC-8619-4D10-B16C-449E593A014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E1EA-59FE-4197-970C-A9EFE2B22332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90A619-758E-4180-8EF3-0AD262B9F3A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C0A43-C763-48CD-8DA6-28B9ACD09D0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76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52400"/>
            <a:ext cx="5678487" cy="5976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AE1182-AEC7-4F24-9F1C-6712C71AB2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5A5913AF-9DBD-494F-87D6-5C9EC6655B88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AC17FC60-F152-4793-BB73-191A37A15917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7A9451C-73B4-4BCB-B717-806ECD7866AF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7F911647-313B-4FA4-B11F-9EA2A88E8A77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D7D48ED7-2DC4-4626-A618-A354146AC0B9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76EA3F3-6A4E-4BA7-967B-875AF4E59E84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82631B93-A2BB-4A57-8DDC-1AD5DBBC4B57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D894C-62D2-4166-AAC8-A50581099E86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C1E86C44-978D-48C4-9A65-661BFCD7065C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52AB3A3-B557-4035-A0FA-278217C9A205}" type="datetime1">
              <a:rPr lang="en-US">
                <a:solidFill>
                  <a:srgbClr val="000000"/>
                </a:solidFill>
              </a:rPr>
              <a:pPr>
                <a:defRPr/>
              </a:pPr>
              <a:t>3/5/2012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4538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9F896D-BC9C-4A3B-9686-76CF54B5DCA8}" type="datetime1">
              <a:rPr lang="en-US">
                <a:solidFill>
                  <a:srgbClr val="000000"/>
                </a:solidFill>
              </a:rPr>
              <a:pPr/>
              <a:t>3/5/2012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0EF59D-C7D0-4714-BC13-1986B630D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30471A-25DF-46FA-964A-9C2338A23A2C}" type="datetime1">
              <a:rPr lang="en-US">
                <a:solidFill>
                  <a:srgbClr val="000000"/>
                </a:solidFill>
              </a:rPr>
              <a:pPr/>
              <a:t>3/5/2012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86657-9C22-4F2C-9EC9-CA4E96B700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2571744"/>
            <a:ext cx="4040188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14686"/>
            <a:ext cx="404018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587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14686"/>
            <a:ext cx="4041775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17773-4625-44AF-B510-9BE9A0A77E4C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18C5-101C-400C-A86C-390CA85F17BC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C5270-B5AE-4C92-A692-4D6449431DDA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3008313" cy="1090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8A77E-467E-444C-B35C-0B45E818B43C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2E3C-2241-4A7F-B856-23D9D9A51BCD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00062988-70DF-489D-85B9-7253D06A6D23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0" name="Picture 19" descr="STFC_top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F341A81F-4686-4D3F-9377-4351F35BA03F}" type="datetime1">
              <a:rPr lang="en-US"/>
              <a:pPr>
                <a:defRPr/>
              </a:pPr>
              <a:t>3/5/2012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F0EDAB47-9A50-4EFD-84D8-E2962B91B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Clip" r:id="rId14" imgW="13495238" imgH="10123810" progId="">
              <p:embed/>
            </p:oleObj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57338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0"/>
            <a:r>
              <a:rPr lang="en-GB" smtClean="0"/>
              <a:t>Fourth level</a:t>
            </a:r>
          </a:p>
          <a:p>
            <a:pPr lvl="1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/>
            <a:fld id="{46A0512D-05F1-495A-82AE-12A1480B6BE0}" type="slidenum">
              <a:rPr lang="en-GB">
                <a:solidFill>
                  <a:srgbClr val="000000"/>
                </a:solidFill>
                <a:ea typeface="+mn-ea"/>
                <a:cs typeface="+mn-cs"/>
              </a:rPr>
              <a:pPr eaLnBrk="0" hangingPunct="0"/>
              <a:t>‹#›</a:t>
            </a:fld>
            <a:endParaRPr lang="en-GB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6309320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endParaRPr lang="en-GB" sz="10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5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621E1DDC-49BB-4C38-8671-FCB0E99999CC}" type="datetime1">
              <a:rPr lang="en-US" smtClean="0">
                <a:solidFill>
                  <a:srgbClr val="000000"/>
                </a:solidFill>
              </a:rPr>
              <a:pPr/>
              <a:t>3/5/2012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97101B49-024E-4AE8-A4E7-1251E43FF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71" name="Picture 19" descr="SCI41098_PPT_Templates_bottom_STFC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294313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8207375" cy="324167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Status of the UK Superconducting Undulator Studies</a:t>
            </a:r>
            <a:endParaRPr lang="en-GB" b="1" smtClean="0">
              <a:solidFill>
                <a:srgbClr val="0000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3400425"/>
            <a:ext cx="8201025" cy="2562225"/>
          </a:xfrm>
        </p:spPr>
        <p:txBody>
          <a:bodyPr/>
          <a:lstStyle/>
          <a:p>
            <a:r>
              <a:rPr lang="en-GB" b="1" smtClean="0"/>
              <a:t>Jim Clarke</a:t>
            </a:r>
            <a:r>
              <a:rPr lang="en-GB" smtClean="0"/>
              <a:t> </a:t>
            </a:r>
          </a:p>
          <a:p>
            <a:r>
              <a:rPr lang="en-GB" b="1" smtClean="0"/>
              <a:t>ASTeC, STFC Daresbury Laboratory</a:t>
            </a:r>
          </a:p>
          <a:p>
            <a:endParaRPr lang="en-GB" b="1" smtClean="0"/>
          </a:p>
          <a:p>
            <a:r>
              <a:rPr lang="en-GB" smtClean="0">
                <a:solidFill>
                  <a:srgbClr val="FF0000"/>
                </a:solidFill>
              </a:rPr>
              <a:t>FLS 2012, March 2012</a:t>
            </a:r>
          </a:p>
        </p:txBody>
      </p:sp>
      <p:pic>
        <p:nvPicPr>
          <p:cNvPr id="15364" name="Picture 6" descr="CI_logo_sm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963" y="5946775"/>
            <a:ext cx="1143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72375" y="6045200"/>
            <a:ext cx="15716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Planar SCU for Light Sources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341438"/>
            <a:ext cx="7985125" cy="4538662"/>
          </a:xfrm>
        </p:spPr>
        <p:txBody>
          <a:bodyPr/>
          <a:lstStyle/>
          <a:p>
            <a:r>
              <a:rPr lang="en-GB" smtClean="0">
                <a:solidFill>
                  <a:srgbClr val="0000FF"/>
                </a:solidFill>
              </a:rPr>
              <a:t>Successful helical undulator project helped secure funding for planar studies</a:t>
            </a:r>
          </a:p>
          <a:p>
            <a:r>
              <a:rPr lang="en-GB" smtClean="0"/>
              <a:t>Same team of people</a:t>
            </a:r>
          </a:p>
          <a:p>
            <a:r>
              <a:rPr lang="en-GB" smtClean="0">
                <a:solidFill>
                  <a:srgbClr val="FF0000"/>
                </a:solidFill>
              </a:rPr>
              <a:t>Diamond has also joined the project</a:t>
            </a:r>
          </a:p>
          <a:p>
            <a:r>
              <a:rPr lang="en-GB" smtClean="0">
                <a:solidFill>
                  <a:srgbClr val="0000FF"/>
                </a:solidFill>
              </a:rPr>
              <a:t>It is planned that the first planar SCU will be installed into Diamond (3 GeV)</a:t>
            </a:r>
          </a:p>
          <a:p>
            <a:pPr lvl="1"/>
            <a:r>
              <a:rPr lang="en-GB" smtClean="0">
                <a:solidFill>
                  <a:srgbClr val="008000"/>
                </a:solidFill>
              </a:rPr>
              <a:t>Beamlines requiring up to 40 keV</a:t>
            </a:r>
          </a:p>
          <a:p>
            <a:endParaRPr lang="en-GB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684212"/>
          </a:xfrm>
        </p:spPr>
        <p:txBody>
          <a:bodyPr/>
          <a:lstStyle/>
          <a:p>
            <a:r>
              <a:rPr lang="en-GB" sz="3600" smtClean="0"/>
              <a:t>B Field Parameterisation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685800"/>
            <a:ext cx="8515350" cy="5553075"/>
          </a:xfrm>
        </p:spPr>
        <p:txBody>
          <a:bodyPr/>
          <a:lstStyle/>
          <a:p>
            <a:r>
              <a:rPr lang="en-GB" sz="2800" smtClean="0">
                <a:solidFill>
                  <a:srgbClr val="0000FF"/>
                </a:solidFill>
              </a:rPr>
              <a:t>A series of models have been run with Opera 3D as a function of gap and period, with realistic winding layouts</a:t>
            </a:r>
          </a:p>
          <a:p>
            <a:r>
              <a:rPr lang="en-GB" sz="2800" smtClean="0">
                <a:solidFill>
                  <a:srgbClr val="FF0000"/>
                </a:solidFill>
              </a:rPr>
              <a:t>A fit to the model results (see plot) gives a useful parameterisation for comparison against other technologies</a:t>
            </a:r>
            <a:endParaRPr lang="en-GB" sz="280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43225" y="3033713"/>
            <a:ext cx="5958262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038725" y="6096000"/>
            <a:ext cx="3648075" cy="48577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4463" y="6323112"/>
            <a:ext cx="1372492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V Bayliss, RAL</a:t>
            </a:r>
            <a:endParaRPr kumimoji="1" lang="en-GB" sz="140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1" y="4391025"/>
            <a:ext cx="21907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smtClean="0"/>
              <a:t>Equation valid for 0.25 &lt; g/</a:t>
            </a:r>
            <a:r>
              <a:rPr lang="en-GB" sz="1800" smtClean="0">
                <a:latin typeface="Symbol" pitchFamily="18" charset="2"/>
              </a:rPr>
              <a:t>l</a:t>
            </a:r>
            <a:r>
              <a:rPr lang="en-GB" sz="1800" smtClean="0"/>
              <a:t> &lt; 0.8 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Selection of Parameters for Diamond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066800"/>
            <a:ext cx="8343900" cy="4291026"/>
          </a:xfrm>
        </p:spPr>
        <p:txBody>
          <a:bodyPr/>
          <a:lstStyle/>
          <a:p>
            <a:r>
              <a:rPr lang="en-GB" sz="2400" smtClean="0">
                <a:solidFill>
                  <a:srgbClr val="FF0000"/>
                </a:solidFill>
              </a:rPr>
              <a:t>Detailed modelling of the flux and brightness output carried out </a:t>
            </a:r>
            <a:r>
              <a:rPr lang="en-GB" sz="2400" smtClean="0">
                <a:solidFill>
                  <a:srgbClr val="FF0000"/>
                </a:solidFill>
              </a:rPr>
              <a:t>by Diamond with </a:t>
            </a:r>
            <a:r>
              <a:rPr lang="en-GB" sz="2400" smtClean="0">
                <a:solidFill>
                  <a:srgbClr val="FF0000"/>
                </a:solidFill>
              </a:rPr>
              <a:t>SCU empirical field equation</a:t>
            </a:r>
          </a:p>
          <a:p>
            <a:r>
              <a:rPr lang="en-GB" sz="2400" smtClean="0">
                <a:solidFill>
                  <a:srgbClr val="0000FF"/>
                </a:solidFill>
              </a:rPr>
              <a:t>Minimum vertical beam aperture set to be equivalent (scaled for length) to current smallest fixed aperture vessel (8mm over 5m)</a:t>
            </a:r>
          </a:p>
          <a:p>
            <a:r>
              <a:rPr lang="en-GB" sz="2400" smtClean="0">
                <a:solidFill>
                  <a:srgbClr val="008000"/>
                </a:solidFill>
              </a:rPr>
              <a:t>Period and total length selected to cover tuning range from 6.5 keV upwards and optimised at 25 keV and 40 keV.</a:t>
            </a:r>
            <a:endParaRPr lang="en-GB" sz="24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8" y="10840"/>
            <a:ext cx="648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3600" smtClean="0">
                <a:ea typeface="+mn-ea"/>
                <a:cs typeface="+mn-cs"/>
              </a:rPr>
              <a:t>Selected Parameters</a:t>
            </a:r>
            <a:endParaRPr lang="en-GB" sz="3600" dirty="0" smtClean="0"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71755"/>
            <a:ext cx="5123086" cy="418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74394" y="548680"/>
            <a:ext cx="5269606" cy="356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42968" y="423378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2000" b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SCU/U21</a:t>
            </a:r>
            <a:endParaRPr lang="en-GB" sz="2000" b="1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24996" y="4686300"/>
          <a:ext cx="3888432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224136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3333CC"/>
                          </a:solidFill>
                        </a:rPr>
                        <a:t>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3333CC"/>
                          </a:solidFill>
                        </a:rPr>
                        <a:t>Brightness</a:t>
                      </a:r>
                      <a:endParaRPr lang="en-GB" b="1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3333CC"/>
                          </a:solidFill>
                        </a:rPr>
                        <a:t>25 </a:t>
                      </a:r>
                      <a:r>
                        <a:rPr lang="en-GB" b="1" dirty="0" err="1" smtClean="0">
                          <a:solidFill>
                            <a:srgbClr val="3333CC"/>
                          </a:solidFill>
                        </a:rPr>
                        <a:t>keV</a:t>
                      </a:r>
                      <a:endParaRPr lang="en-GB" b="1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3333CC"/>
                          </a:solidFill>
                        </a:rPr>
                        <a:t>40 </a:t>
                      </a:r>
                      <a:r>
                        <a:rPr lang="en-GB" b="1" dirty="0" err="1" smtClean="0">
                          <a:solidFill>
                            <a:srgbClr val="3333CC"/>
                          </a:solidFill>
                        </a:rPr>
                        <a:t>keV</a:t>
                      </a:r>
                      <a:endParaRPr lang="en-GB" b="1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692696"/>
            <a:ext cx="2232248" cy="1815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GB" sz="1600" b="1" dirty="0" smtClean="0">
                <a:solidFill>
                  <a:srgbClr val="000000"/>
                </a:solidFill>
              </a:rPr>
              <a:t>SCU:</a:t>
            </a:r>
          </a:p>
          <a:p>
            <a:pPr eaLnBrk="0" hangingPunct="0"/>
            <a:r>
              <a:rPr lang="en-GB" sz="1600" b="1" dirty="0" smtClean="0">
                <a:solidFill>
                  <a:srgbClr val="000000"/>
                </a:solidFill>
              </a:rPr>
              <a:t>period = 15 mm</a:t>
            </a:r>
          </a:p>
          <a:p>
            <a:pPr eaLnBrk="0" hangingPunct="0"/>
            <a:r>
              <a:rPr lang="en-GB" sz="1600" b="1" dirty="0" smtClean="0">
                <a:solidFill>
                  <a:srgbClr val="000000"/>
                </a:solidFill>
              </a:rPr>
              <a:t>N </a:t>
            </a:r>
            <a:r>
              <a:rPr lang="en-GB" sz="1600" b="1" smtClean="0">
                <a:solidFill>
                  <a:srgbClr val="000000"/>
                </a:solidFill>
              </a:rPr>
              <a:t>= 133 (2m long)</a:t>
            </a:r>
            <a:endParaRPr lang="en-GB" sz="1600" b="1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en-GB" sz="1600" b="1" dirty="0" smtClean="0">
                <a:solidFill>
                  <a:srgbClr val="000000"/>
                </a:solidFill>
              </a:rPr>
              <a:t>BSC = 5.4 mm</a:t>
            </a:r>
          </a:p>
          <a:p>
            <a:pPr eaLnBrk="0" hangingPunct="0"/>
            <a:r>
              <a:rPr lang="en-GB" sz="1600" b="1" dirty="0" smtClean="0">
                <a:solidFill>
                  <a:srgbClr val="000000"/>
                </a:solidFill>
              </a:rPr>
              <a:t>pole gap = 7.4 mm</a:t>
            </a:r>
          </a:p>
          <a:p>
            <a:pPr eaLnBrk="0" hangingPunct="0"/>
            <a:r>
              <a:rPr lang="en-GB" sz="1600" b="1" dirty="0" smtClean="0">
                <a:solidFill>
                  <a:srgbClr val="000000"/>
                </a:solidFill>
              </a:rPr>
              <a:t>B</a:t>
            </a:r>
            <a:r>
              <a:rPr lang="en-GB" sz="1600" b="1" baseline="-25000" dirty="0" smtClean="0">
                <a:solidFill>
                  <a:srgbClr val="000000"/>
                </a:solidFill>
              </a:rPr>
              <a:t>o</a:t>
            </a:r>
            <a:r>
              <a:rPr lang="en-GB" sz="1600" b="1" dirty="0" smtClean="0">
                <a:solidFill>
                  <a:srgbClr val="000000"/>
                </a:solidFill>
              </a:rPr>
              <a:t> </a:t>
            </a:r>
            <a:r>
              <a:rPr lang="en-GB" sz="1600" b="1" smtClean="0">
                <a:solidFill>
                  <a:srgbClr val="000000"/>
                </a:solidFill>
              </a:rPr>
              <a:t>= 1.28 </a:t>
            </a:r>
            <a:r>
              <a:rPr lang="en-GB" sz="1600" b="1" dirty="0" smtClean="0">
                <a:solidFill>
                  <a:srgbClr val="000000"/>
                </a:solidFill>
              </a:rPr>
              <a:t>T</a:t>
            </a:r>
          </a:p>
          <a:p>
            <a:pPr eaLnBrk="0" hangingPunct="0"/>
            <a:r>
              <a:rPr lang="en-GB" sz="1600" b="1" dirty="0" smtClean="0">
                <a:solidFill>
                  <a:srgbClr val="000000"/>
                </a:solidFill>
              </a:rPr>
              <a:t>K </a:t>
            </a:r>
            <a:r>
              <a:rPr lang="en-GB" sz="1600" b="1" smtClean="0">
                <a:solidFill>
                  <a:srgbClr val="000000"/>
                </a:solidFill>
              </a:rPr>
              <a:t>= 1.8</a:t>
            </a:r>
            <a:endParaRPr lang="en-GB" sz="1600" b="1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87963" y="6418362"/>
            <a:ext cx="1721433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R Walker, Diamond</a:t>
            </a:r>
            <a:endParaRPr kumimoji="1" lang="en-GB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890587"/>
          </a:xfrm>
        </p:spPr>
        <p:txBody>
          <a:bodyPr/>
          <a:lstStyle/>
          <a:p>
            <a:r>
              <a:rPr lang="en-GB" smtClean="0"/>
              <a:t>Design Features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930275"/>
            <a:ext cx="8715375" cy="4949825"/>
          </a:xfrm>
        </p:spPr>
        <p:txBody>
          <a:bodyPr/>
          <a:lstStyle/>
          <a:p>
            <a:r>
              <a:rPr lang="en-GB" smtClean="0">
                <a:solidFill>
                  <a:srgbClr val="0000FF"/>
                </a:solidFill>
              </a:rPr>
              <a:t>Cold bore magnet with </a:t>
            </a:r>
            <a:r>
              <a:rPr lang="en-GB" b="1" smtClean="0">
                <a:solidFill>
                  <a:srgbClr val="0000FF"/>
                </a:solidFill>
              </a:rPr>
              <a:t>5.4 mm</a:t>
            </a:r>
            <a:r>
              <a:rPr lang="en-GB" smtClean="0">
                <a:solidFill>
                  <a:srgbClr val="0000FF"/>
                </a:solidFill>
              </a:rPr>
              <a:t> aperture vacuum vessel at </a:t>
            </a:r>
            <a:r>
              <a:rPr lang="en-GB" b="1" smtClean="0">
                <a:solidFill>
                  <a:srgbClr val="0000FF"/>
                </a:solidFill>
              </a:rPr>
              <a:t>~12 K</a:t>
            </a:r>
          </a:p>
          <a:p>
            <a:r>
              <a:rPr lang="en-GB" smtClean="0">
                <a:solidFill>
                  <a:srgbClr val="FF0000"/>
                </a:solidFill>
              </a:rPr>
              <a:t>Magnet gap </a:t>
            </a:r>
            <a:r>
              <a:rPr lang="en-GB" b="1" smtClean="0">
                <a:solidFill>
                  <a:srgbClr val="FF0000"/>
                </a:solidFill>
              </a:rPr>
              <a:t>7.4 mm</a:t>
            </a:r>
            <a:r>
              <a:rPr lang="en-GB" smtClean="0">
                <a:solidFill>
                  <a:srgbClr val="FF0000"/>
                </a:solidFill>
              </a:rPr>
              <a:t> to allow vacuum gap between vessel and magnet poles</a:t>
            </a:r>
          </a:p>
          <a:p>
            <a:r>
              <a:rPr lang="en-GB" smtClean="0">
                <a:solidFill>
                  <a:srgbClr val="008000"/>
                </a:solidFill>
              </a:rPr>
              <a:t>Magnet to operate at </a:t>
            </a:r>
            <a:r>
              <a:rPr lang="en-GB" b="1" smtClean="0">
                <a:solidFill>
                  <a:srgbClr val="008000"/>
                </a:solidFill>
              </a:rPr>
              <a:t>~1.8 K</a:t>
            </a:r>
            <a:r>
              <a:rPr lang="en-GB" smtClean="0">
                <a:solidFill>
                  <a:srgbClr val="008000"/>
                </a:solidFill>
              </a:rPr>
              <a:t> in order to reach desired field level on axis</a:t>
            </a:r>
            <a:r>
              <a:rPr lang="en-GB" smtClean="0"/>
              <a:t> </a:t>
            </a:r>
          </a:p>
          <a:p>
            <a:r>
              <a:rPr lang="en-GB" smtClean="0"/>
              <a:t>Closed cycle pumped cryo system used to achieve 1.8 K 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DF29D9-D1E8-4980-BD60-63F2653D972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7506" name="Title 1"/>
          <p:cNvSpPr>
            <a:spLocks noGrp="1"/>
          </p:cNvSpPr>
          <p:nvPr>
            <p:ph type="title" idx="4294967295"/>
          </p:nvPr>
        </p:nvSpPr>
        <p:spPr>
          <a:xfrm>
            <a:off x="558800" y="152400"/>
            <a:ext cx="8229600" cy="665163"/>
          </a:xfrm>
          <a:ln/>
        </p:spPr>
        <p:txBody>
          <a:bodyPr/>
          <a:lstStyle/>
          <a:p>
            <a:r>
              <a:rPr lang="en-US" smtClean="0"/>
              <a:t>Technical Specifications</a:t>
            </a:r>
          </a:p>
        </p:txBody>
      </p:sp>
      <p:sp>
        <p:nvSpPr>
          <p:cNvPr id="277507" name="Content Placeholder 2"/>
          <p:cNvSpPr>
            <a:spLocks noGrp="1"/>
          </p:cNvSpPr>
          <p:nvPr>
            <p:ph idx="4294967295"/>
          </p:nvPr>
        </p:nvSpPr>
        <p:spPr>
          <a:xfrm>
            <a:off x="-9525" y="990600"/>
            <a:ext cx="5667375" cy="3606800"/>
          </a:xfrm>
          <a:ln/>
        </p:spPr>
        <p:txBody>
          <a:bodyPr/>
          <a:lstStyle/>
          <a:p>
            <a:pPr marL="876300" lvl="1" indent="-457200" defTabSz="957263">
              <a:buFontTx/>
              <a:buNone/>
            </a:pPr>
            <a:r>
              <a:rPr lang="en-US" sz="1900" smtClean="0">
                <a:solidFill>
                  <a:srgbClr val="0000FF"/>
                </a:solidFill>
              </a:rPr>
              <a:t>Peak field in winding ≈ 3.5 T</a:t>
            </a:r>
          </a:p>
          <a:p>
            <a:pPr marL="876300" lvl="1" indent="-457200" defTabSz="957263">
              <a:buFontTx/>
              <a:buNone/>
            </a:pPr>
            <a:r>
              <a:rPr lang="en-US" sz="1900" smtClean="0">
                <a:solidFill>
                  <a:srgbClr val="0000FF"/>
                </a:solidFill>
              </a:rPr>
              <a:t>Operating current ≈ 450 A</a:t>
            </a:r>
          </a:p>
          <a:p>
            <a:pPr marL="876300" lvl="1" indent="-457200" defTabSz="957263">
              <a:buFontTx/>
              <a:buNone/>
            </a:pPr>
            <a:r>
              <a:rPr lang="en-US" sz="1900" smtClean="0">
                <a:solidFill>
                  <a:srgbClr val="0000FF"/>
                </a:solidFill>
              </a:rPr>
              <a:t>Operating margin at 1.8 K ≈ 10%</a:t>
            </a:r>
          </a:p>
          <a:p>
            <a:pPr marL="876300" lvl="1" indent="-457200" defTabSz="957263">
              <a:buFontTx/>
              <a:buNone/>
            </a:pPr>
            <a:r>
              <a:rPr lang="en-US" sz="1900" smtClean="0">
                <a:solidFill>
                  <a:srgbClr val="0000FF"/>
                </a:solidFill>
              </a:rPr>
              <a:t>Av. Current density ≈ 1800 A/mm</a:t>
            </a:r>
            <a:r>
              <a:rPr lang="en-US" sz="1900" baseline="30000" smtClean="0">
                <a:solidFill>
                  <a:srgbClr val="0000FF"/>
                </a:solidFill>
              </a:rPr>
              <a:t>2</a:t>
            </a:r>
          </a:p>
          <a:p>
            <a:pPr marL="876300" lvl="1" indent="-457200" defTabSz="957263">
              <a:buFontTx/>
              <a:buNone/>
            </a:pPr>
            <a:r>
              <a:rPr lang="en-US" sz="1900" smtClean="0">
                <a:solidFill>
                  <a:srgbClr val="0000FF"/>
                </a:solidFill>
              </a:rPr>
              <a:t>Magnet Gap = 7.4 mm</a:t>
            </a:r>
          </a:p>
          <a:p>
            <a:pPr marL="876300" lvl="1" indent="-457200" defTabSz="957263">
              <a:buFontTx/>
              <a:buNone/>
            </a:pPr>
            <a:r>
              <a:rPr lang="en-US" sz="1900" smtClean="0">
                <a:solidFill>
                  <a:srgbClr val="0000FF"/>
                </a:solidFill>
              </a:rPr>
              <a:t>Rectangular NbTi wire = 0.66 x 0.37 mm</a:t>
            </a:r>
          </a:p>
          <a:p>
            <a:pPr marL="876300" lvl="1" indent="-457200" defTabSz="957263">
              <a:buFontTx/>
              <a:buNone/>
            </a:pPr>
            <a:r>
              <a:rPr lang="en-US" sz="1900" smtClean="0">
                <a:solidFill>
                  <a:srgbClr val="0000FF"/>
                </a:solidFill>
              </a:rPr>
              <a:t>Winding: 6 wide by 11 deep</a:t>
            </a:r>
          </a:p>
          <a:p>
            <a:pPr marL="876300" lvl="1" indent="-457200" defTabSz="957263">
              <a:buFontTx/>
              <a:buNone/>
            </a:pPr>
            <a:r>
              <a:rPr lang="en-US" sz="1900" smtClean="0">
                <a:solidFill>
                  <a:srgbClr val="0000FF"/>
                </a:solidFill>
              </a:rPr>
              <a:t>No in-built local correction system</a:t>
            </a:r>
            <a:endParaRPr lang="en-GB" sz="1400" smtClean="0">
              <a:solidFill>
                <a:srgbClr val="0000FF"/>
              </a:solidFill>
            </a:endParaRPr>
          </a:p>
        </p:txBody>
      </p:sp>
      <p:pic>
        <p:nvPicPr>
          <p:cNvPr id="27750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34025" y="1257300"/>
            <a:ext cx="3467100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750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9240" y="4457203"/>
            <a:ext cx="3808412" cy="195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76875" y="4857751"/>
            <a:ext cx="10382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smtClean="0"/>
              <a:t>7.4   6.4   5.4  </a:t>
            </a:r>
            <a:endParaRPr lang="en-GB" sz="1100"/>
          </a:p>
        </p:txBody>
      </p:sp>
      <p:sp>
        <p:nvSpPr>
          <p:cNvPr id="8" name="Rectangle 7"/>
          <p:cNvSpPr/>
          <p:nvPr/>
        </p:nvSpPr>
        <p:spPr bwMode="auto">
          <a:xfrm>
            <a:off x="5588000" y="2476500"/>
            <a:ext cx="203200" cy="317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33425"/>
          </a:xfrm>
        </p:spPr>
        <p:txBody>
          <a:bodyPr/>
          <a:lstStyle/>
          <a:p>
            <a:r>
              <a:rPr lang="en-GB" smtClean="0"/>
              <a:t>Tolerances</a:t>
            </a:r>
          </a:p>
        </p:txBody>
      </p:sp>
      <p:pic>
        <p:nvPicPr>
          <p:cNvPr id="29699" name="Picture 5" descr="Error Results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7325" y="3263900"/>
            <a:ext cx="88614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66700" y="846089"/>
            <a:ext cx="84836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mtClean="0">
                <a:solidFill>
                  <a:srgbClr val="008000"/>
                </a:solidFill>
              </a:rPr>
              <a:t>Radia Modelling</a:t>
            </a:r>
          </a:p>
          <a:p>
            <a:pPr eaLnBrk="0" hangingPunct="0"/>
            <a:r>
              <a:rPr lang="en-US" smtClean="0"/>
              <a:t>Effect </a:t>
            </a:r>
            <a:r>
              <a:rPr lang="en-US"/>
              <a:t>of </a:t>
            </a:r>
            <a:r>
              <a:rPr lang="en-US" b="1"/>
              <a:t>pole height error </a:t>
            </a:r>
            <a:r>
              <a:rPr lang="en-US"/>
              <a:t>for a </a:t>
            </a:r>
            <a:r>
              <a:rPr lang="en-US" b="1"/>
              <a:t>pole length error </a:t>
            </a:r>
            <a:r>
              <a:rPr lang="en-US"/>
              <a:t>of ±1μm (red), ±10 μm (green), </a:t>
            </a:r>
            <a:r>
              <a:rPr lang="en-US" b="1">
                <a:solidFill>
                  <a:srgbClr val="0000FF"/>
                </a:solidFill>
              </a:rPr>
              <a:t>±50 μm (blue)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and ±100 μm (magenta)</a:t>
            </a:r>
          </a:p>
          <a:p>
            <a:pPr eaLnBrk="0" hangingPunct="0"/>
            <a:r>
              <a:rPr lang="en-US"/>
              <a:t>Error bars define 99% confidence levels</a:t>
            </a:r>
          </a:p>
          <a:p>
            <a:pPr eaLnBrk="0" hangingPunct="0"/>
            <a:r>
              <a:rPr lang="en-US">
                <a:solidFill>
                  <a:srgbClr val="FF0000"/>
                </a:solidFill>
              </a:rPr>
              <a:t>Errors assume top hat distribution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4463" y="6323112"/>
            <a:ext cx="1837362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D J Scott, Daresbury</a:t>
            </a:r>
            <a:endParaRPr kumimoji="1" lang="en-GB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2136CC-077A-4000-AF7C-2DC5FE59411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 Wire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011238"/>
            <a:ext cx="8674100" cy="4868862"/>
          </a:xfrm>
        </p:spPr>
        <p:txBody>
          <a:bodyPr/>
          <a:lstStyle/>
          <a:p>
            <a:r>
              <a:rPr lang="en-GB" smtClean="0"/>
              <a:t>NbTi procured from Supercon</a:t>
            </a:r>
          </a:p>
          <a:p>
            <a:r>
              <a:rPr lang="en-GB" smtClean="0">
                <a:solidFill>
                  <a:srgbClr val="FF0000"/>
                </a:solidFill>
              </a:rPr>
              <a:t>Cu:SC of 0.85:1.0</a:t>
            </a:r>
          </a:p>
          <a:p>
            <a:r>
              <a:rPr lang="en-GB" smtClean="0">
                <a:solidFill>
                  <a:srgbClr val="0000FF"/>
                </a:solidFill>
              </a:rPr>
              <a:t>0.5mm diameter round wire has been rolled to rectangular to improve packing factor</a:t>
            </a:r>
          </a:p>
        </p:txBody>
      </p:sp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3088" y="3381375"/>
            <a:ext cx="531971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85812"/>
          </a:xfrm>
        </p:spPr>
        <p:txBody>
          <a:bodyPr/>
          <a:lstStyle/>
          <a:p>
            <a:r>
              <a:rPr lang="en-GB" smtClean="0"/>
              <a:t>Winding and Former Trials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0724" name="Picture 2" descr="A1-ste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78163"/>
            <a:ext cx="530066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15"/>
          <p:cNvSpPr txBox="1">
            <a:spLocks noChangeArrowheads="1"/>
          </p:cNvSpPr>
          <p:nvPr/>
        </p:nvSpPr>
        <p:spPr bwMode="auto">
          <a:xfrm>
            <a:off x="328613" y="1003300"/>
            <a:ext cx="4722812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Initial winding trials have been done with a </a:t>
            </a:r>
            <a:r>
              <a:rPr lang="en-GB" sz="1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four coil </a:t>
            </a:r>
            <a:r>
              <a:rPr lang="en-GB" sz="1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former and rectangular section (0.635mm x 0.305mm) insulated Cu wire.</a:t>
            </a:r>
          </a:p>
          <a:p>
            <a:endParaRPr lang="en-GB" sz="1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1">
                <a:latin typeface="Arial" pitchFamily="34" charset="0"/>
                <a:cs typeface="Arial" pitchFamily="34" charset="0"/>
              </a:rPr>
              <a:t>Objective was to devise a winding/potting procedure which would position/align the wires to within 10 microns in y.</a:t>
            </a:r>
            <a:endParaRPr lang="en-GB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4 coil former 00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762625" y="904875"/>
            <a:ext cx="2790825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DAFBBC-7877-4988-982E-0B913647DE0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82626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9200" y="5129213"/>
            <a:ext cx="665480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27" name="Picture 6" descr="C:\Documents and Settings\gxz79733\Desktop\Simple_Section_beam_tube_cooling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373188"/>
            <a:ext cx="76501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9" name="Line Callout 2 (No Border) 11"/>
          <p:cNvSpPr>
            <a:spLocks/>
          </p:cNvSpPr>
          <p:nvPr/>
        </p:nvSpPr>
        <p:spPr bwMode="auto">
          <a:xfrm>
            <a:off x="7604125" y="2792413"/>
            <a:ext cx="1727200" cy="334962"/>
          </a:xfrm>
          <a:prstGeom prst="callout2">
            <a:avLst>
              <a:gd name="adj1" fmla="val 49306"/>
              <a:gd name="adj2" fmla="val 3560"/>
              <a:gd name="adj3" fmla="val 49306"/>
              <a:gd name="adj4" fmla="val -6935"/>
              <a:gd name="adj5" fmla="val -109722"/>
              <a:gd name="adj6" fmla="val -416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solidFill>
                  <a:srgbClr val="FF0000"/>
                </a:solidFill>
                <a:latin typeface="+mj-lt"/>
              </a:rPr>
              <a:t>Beam Tube (12 K)</a:t>
            </a:r>
          </a:p>
        </p:txBody>
      </p:sp>
      <p:sp>
        <p:nvSpPr>
          <p:cNvPr id="282630" name="Line Callout 2 (No Border) 12"/>
          <p:cNvSpPr>
            <a:spLocks/>
          </p:cNvSpPr>
          <p:nvPr/>
        </p:nvSpPr>
        <p:spPr bwMode="auto">
          <a:xfrm>
            <a:off x="7766050" y="1366838"/>
            <a:ext cx="1517650" cy="612775"/>
          </a:xfrm>
          <a:prstGeom prst="callout2">
            <a:avLst>
              <a:gd name="adj1" fmla="val 49306"/>
              <a:gd name="adj2" fmla="val 3560"/>
              <a:gd name="adj3" fmla="val 49306"/>
              <a:gd name="adj4" fmla="val -6935"/>
              <a:gd name="adj5" fmla="val 134019"/>
              <a:gd name="adj6" fmla="val -6572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solidFill>
                  <a:srgbClr val="333399"/>
                </a:solidFill>
                <a:latin typeface="+mj-lt"/>
              </a:rPr>
              <a:t>Helium cooling tube (1.8 K)</a:t>
            </a:r>
          </a:p>
        </p:txBody>
      </p:sp>
      <p:sp>
        <p:nvSpPr>
          <p:cNvPr id="282631" name="Line Callout 2 (No Border) 13"/>
          <p:cNvSpPr>
            <a:spLocks/>
          </p:cNvSpPr>
          <p:nvPr/>
        </p:nvSpPr>
        <p:spPr bwMode="auto">
          <a:xfrm>
            <a:off x="7639050" y="3441700"/>
            <a:ext cx="1517650" cy="612775"/>
          </a:xfrm>
          <a:prstGeom prst="callout2">
            <a:avLst>
              <a:gd name="adj1" fmla="val 49306"/>
              <a:gd name="adj2" fmla="val 3560"/>
              <a:gd name="adj3" fmla="val 49306"/>
              <a:gd name="adj4" fmla="val -6935"/>
              <a:gd name="adj5" fmla="val -70042"/>
              <a:gd name="adj6" fmla="val -5527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solidFill>
                  <a:srgbClr val="333399"/>
                </a:solidFill>
                <a:latin typeface="+mj-lt"/>
              </a:rPr>
              <a:t>Magnet Former (1.8 K)</a:t>
            </a:r>
          </a:p>
        </p:txBody>
      </p:sp>
      <p:sp>
        <p:nvSpPr>
          <p:cNvPr id="282632" name="Line Callout 2 (No Border) 14"/>
          <p:cNvSpPr>
            <a:spLocks/>
          </p:cNvSpPr>
          <p:nvPr/>
        </p:nvSpPr>
        <p:spPr bwMode="auto">
          <a:xfrm>
            <a:off x="4665663" y="1135063"/>
            <a:ext cx="1965325" cy="547687"/>
          </a:xfrm>
          <a:prstGeom prst="callout2">
            <a:avLst>
              <a:gd name="adj1" fmla="val 49306"/>
              <a:gd name="adj2" fmla="val 3560"/>
              <a:gd name="adj3" fmla="val 49306"/>
              <a:gd name="adj4" fmla="val -6935"/>
              <a:gd name="adj5" fmla="val 289477"/>
              <a:gd name="adj6" fmla="val 3148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solidFill>
                  <a:srgbClr val="FF0000"/>
                </a:solidFill>
                <a:latin typeface="+mj-lt"/>
              </a:rPr>
              <a:t>Beam Tube Cooling Bus Bar (12 K)</a:t>
            </a:r>
          </a:p>
        </p:txBody>
      </p:sp>
      <p:sp>
        <p:nvSpPr>
          <p:cNvPr id="282633" name="Line Callout 2 (No Border) 16"/>
          <p:cNvSpPr>
            <a:spLocks/>
          </p:cNvSpPr>
          <p:nvPr/>
        </p:nvSpPr>
        <p:spPr bwMode="auto">
          <a:xfrm>
            <a:off x="6611938" y="4048125"/>
            <a:ext cx="1617662" cy="547688"/>
          </a:xfrm>
          <a:prstGeom prst="callout2">
            <a:avLst>
              <a:gd name="adj1" fmla="val 49306"/>
              <a:gd name="adj2" fmla="val 3560"/>
              <a:gd name="adj3" fmla="val 49306"/>
              <a:gd name="adj4" fmla="val -6935"/>
              <a:gd name="adj5" fmla="val -19759"/>
              <a:gd name="adj6" fmla="val -7510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solidFill>
                  <a:srgbClr val="333399"/>
                </a:solidFill>
                <a:latin typeface="+mj-lt"/>
              </a:rPr>
              <a:t>Magnet Support Beam (1.8 K)</a:t>
            </a:r>
          </a:p>
        </p:txBody>
      </p:sp>
      <p:sp>
        <p:nvSpPr>
          <p:cNvPr id="282634" name="Line Callout 2 (No Border) 22"/>
          <p:cNvSpPr>
            <a:spLocks/>
          </p:cNvSpPr>
          <p:nvPr/>
        </p:nvSpPr>
        <p:spPr bwMode="auto">
          <a:xfrm>
            <a:off x="7277100" y="4737100"/>
            <a:ext cx="1965325" cy="298450"/>
          </a:xfrm>
          <a:prstGeom prst="callout2">
            <a:avLst>
              <a:gd name="adj1" fmla="val 49306"/>
              <a:gd name="adj2" fmla="val 3560"/>
              <a:gd name="adj3" fmla="val 49306"/>
              <a:gd name="adj4" fmla="val -6935"/>
              <a:gd name="adj5" fmla="val 258935"/>
              <a:gd name="adj6" fmla="val -252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latin typeface="+mj-lt"/>
              </a:rPr>
              <a:t>0.5 mm Vacuum Gap</a:t>
            </a:r>
          </a:p>
        </p:txBody>
      </p:sp>
      <p:sp>
        <p:nvSpPr>
          <p:cNvPr id="282635" name="Line Callout 2 (No Border) 23"/>
          <p:cNvSpPr>
            <a:spLocks/>
          </p:cNvSpPr>
          <p:nvPr/>
        </p:nvSpPr>
        <p:spPr bwMode="auto">
          <a:xfrm>
            <a:off x="3213100" y="4157663"/>
            <a:ext cx="1965325" cy="298450"/>
          </a:xfrm>
          <a:prstGeom prst="callout2">
            <a:avLst>
              <a:gd name="adj1" fmla="val 49306"/>
              <a:gd name="adj2" fmla="val 3560"/>
              <a:gd name="adj3" fmla="val 49306"/>
              <a:gd name="adj4" fmla="val -6935"/>
              <a:gd name="adj5" fmla="val -362940"/>
              <a:gd name="adj6" fmla="val 1272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latin typeface="+mj-lt"/>
              </a:rPr>
              <a:t>2 mm Vacuum Gap</a:t>
            </a:r>
          </a:p>
        </p:txBody>
      </p:sp>
      <p:pic>
        <p:nvPicPr>
          <p:cNvPr id="282636" name="Picture 6" descr="C:\Documents and Settings\gxz79733\Desktop\Simple_Section_beam_tube_coolin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635500"/>
            <a:ext cx="2154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37" name="Line Callout 2 (No Border) 25"/>
          <p:cNvSpPr>
            <a:spLocks/>
          </p:cNvSpPr>
          <p:nvPr/>
        </p:nvSpPr>
        <p:spPr bwMode="auto">
          <a:xfrm>
            <a:off x="2319338" y="1176338"/>
            <a:ext cx="1966912" cy="547687"/>
          </a:xfrm>
          <a:prstGeom prst="callout2">
            <a:avLst>
              <a:gd name="adj1" fmla="val 47602"/>
              <a:gd name="adj2" fmla="val 2611"/>
              <a:gd name="adj3" fmla="val 45894"/>
              <a:gd name="adj4" fmla="val -11208"/>
              <a:gd name="adj5" fmla="val 294958"/>
              <a:gd name="adj6" fmla="val 4701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solidFill>
                  <a:srgbClr val="FF0000"/>
                </a:solidFill>
                <a:latin typeface="+mj-lt"/>
              </a:rPr>
              <a:t>Beam Tube Cooling / Support Bar (12 K)</a:t>
            </a:r>
          </a:p>
        </p:txBody>
      </p:sp>
      <p:sp>
        <p:nvSpPr>
          <p:cNvPr id="282638" name="Line Callout 2 (No Border) 26"/>
          <p:cNvSpPr>
            <a:spLocks/>
          </p:cNvSpPr>
          <p:nvPr/>
        </p:nvSpPr>
        <p:spPr bwMode="auto">
          <a:xfrm>
            <a:off x="895350" y="4064000"/>
            <a:ext cx="1689100" cy="547688"/>
          </a:xfrm>
          <a:prstGeom prst="callout2">
            <a:avLst>
              <a:gd name="adj1" fmla="val 49306"/>
              <a:gd name="adj2" fmla="val 94366"/>
              <a:gd name="adj3" fmla="val 49306"/>
              <a:gd name="adj4" fmla="val 111505"/>
              <a:gd name="adj5" fmla="val -120685"/>
              <a:gd name="adj6" fmla="val 12624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r>
              <a:rPr lang="en-GB" sz="1100">
                <a:solidFill>
                  <a:srgbClr val="333399"/>
                </a:solidFill>
                <a:latin typeface="+mj-lt"/>
              </a:rPr>
              <a:t>Magnet Separation Block (1.8 K)</a:t>
            </a:r>
          </a:p>
        </p:txBody>
      </p:sp>
      <p:sp>
        <p:nvSpPr>
          <p:cNvPr id="282639" name="Line Callout 2 (No Border) 28"/>
          <p:cNvSpPr>
            <a:spLocks/>
          </p:cNvSpPr>
          <p:nvPr/>
        </p:nvSpPr>
        <p:spPr bwMode="auto">
          <a:xfrm>
            <a:off x="2813050" y="4754563"/>
            <a:ext cx="1727200" cy="336550"/>
          </a:xfrm>
          <a:prstGeom prst="callout2">
            <a:avLst>
              <a:gd name="adj1" fmla="val 49306"/>
              <a:gd name="adj2" fmla="val 96917"/>
              <a:gd name="adj3" fmla="val 46611"/>
              <a:gd name="adj4" fmla="val 117366"/>
              <a:gd name="adj5" fmla="val 264921"/>
              <a:gd name="adj6" fmla="val 13669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r>
              <a:rPr lang="en-GB" sz="1100">
                <a:solidFill>
                  <a:srgbClr val="FF0000"/>
                </a:solidFill>
                <a:latin typeface="+mj-lt"/>
              </a:rPr>
              <a:t>Beam Tube (12 K)</a:t>
            </a:r>
          </a:p>
        </p:txBody>
      </p:sp>
      <p:sp>
        <p:nvSpPr>
          <p:cNvPr id="282640" name="Line Callout 2 (No Border) 29"/>
          <p:cNvSpPr>
            <a:spLocks/>
          </p:cNvSpPr>
          <p:nvPr/>
        </p:nvSpPr>
        <p:spPr bwMode="auto">
          <a:xfrm>
            <a:off x="5426075" y="4689475"/>
            <a:ext cx="1473200" cy="331788"/>
          </a:xfrm>
          <a:prstGeom prst="callout2">
            <a:avLst>
              <a:gd name="adj1" fmla="val 34449"/>
              <a:gd name="adj2" fmla="val -5171"/>
              <a:gd name="adj3" fmla="val 34449"/>
              <a:gd name="adj4" fmla="val -11532"/>
              <a:gd name="adj5" fmla="val 199231"/>
              <a:gd name="adj6" fmla="val -202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100">
                <a:solidFill>
                  <a:srgbClr val="333399"/>
                </a:solidFill>
                <a:latin typeface="+mj-lt"/>
              </a:rPr>
              <a:t>Magnet (1.8 K)</a:t>
            </a:r>
          </a:p>
        </p:txBody>
      </p:sp>
      <p:sp>
        <p:nvSpPr>
          <p:cNvPr id="282641" name="Title 1"/>
          <p:cNvSpPr>
            <a:spLocks noGrp="1"/>
          </p:cNvSpPr>
          <p:nvPr>
            <p:ph type="title" idx="4294967295"/>
          </p:nvPr>
        </p:nvSpPr>
        <p:spPr>
          <a:xfrm>
            <a:off x="0" y="182563"/>
            <a:ext cx="9144000" cy="809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smtClean="0">
                <a:solidFill>
                  <a:schemeClr val="tx1"/>
                </a:solidFill>
              </a:rPr>
              <a:t>Undulator Assembly</a:t>
            </a: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390775" y="5334000"/>
            <a:ext cx="933450" cy="9429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46C73-A6DD-4DE4-A3F7-9E0E187D203E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971550"/>
          </a:xfrm>
        </p:spPr>
        <p:txBody>
          <a:bodyPr/>
          <a:lstStyle/>
          <a:p>
            <a:r>
              <a:rPr lang="en-GB" smtClean="0"/>
              <a:t>Setting the Scene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858838"/>
            <a:ext cx="8567738" cy="4856162"/>
          </a:xfrm>
        </p:spPr>
        <p:txBody>
          <a:bodyPr/>
          <a:lstStyle/>
          <a:p>
            <a:r>
              <a:rPr lang="en-GB" sz="2800" b="1" smtClean="0">
                <a:solidFill>
                  <a:srgbClr val="0000FF"/>
                </a:solidFill>
              </a:rPr>
              <a:t>RAL</a:t>
            </a:r>
            <a:r>
              <a:rPr lang="en-GB" sz="2800" smtClean="0">
                <a:solidFill>
                  <a:srgbClr val="0000FF"/>
                </a:solidFill>
              </a:rPr>
              <a:t> has a long and distinguished history in the field of SC magnets and more recently with closed loop cryogenic systems</a:t>
            </a:r>
          </a:p>
          <a:p>
            <a:pPr lvl="1"/>
            <a:r>
              <a:rPr lang="en-GB" sz="2400" smtClean="0"/>
              <a:t>SC magnets particularly for particle physics applications</a:t>
            </a:r>
          </a:p>
          <a:p>
            <a:pPr lvl="1"/>
            <a:r>
              <a:rPr lang="en-GB" sz="2400" smtClean="0"/>
              <a:t>Cryocoolers primarily for space applications </a:t>
            </a:r>
          </a:p>
          <a:p>
            <a:r>
              <a:rPr lang="en-GB" sz="2800" b="1" smtClean="0">
                <a:solidFill>
                  <a:srgbClr val="0000FF"/>
                </a:solidFill>
              </a:rPr>
              <a:t>Daresbury</a:t>
            </a:r>
            <a:r>
              <a:rPr lang="en-GB" sz="2800" smtClean="0">
                <a:solidFill>
                  <a:srgbClr val="0000FF"/>
                </a:solidFill>
              </a:rPr>
              <a:t> has a similar position in the field of light sources and undulators</a:t>
            </a:r>
          </a:p>
          <a:p>
            <a:r>
              <a:rPr lang="en-GB" sz="2800" b="1" smtClean="0">
                <a:solidFill>
                  <a:srgbClr val="FF0000"/>
                </a:solidFill>
              </a:rPr>
              <a:t>Since 2004 the two groups have worked together on SCUs</a:t>
            </a:r>
          </a:p>
          <a:p>
            <a:r>
              <a:rPr lang="en-GB" sz="2800" smtClean="0">
                <a:solidFill>
                  <a:srgbClr val="0000FF"/>
                </a:solidFill>
              </a:rPr>
              <a:t>Recently </a:t>
            </a:r>
            <a:r>
              <a:rPr lang="en-GB" sz="2800" b="1" smtClean="0">
                <a:solidFill>
                  <a:srgbClr val="0000FF"/>
                </a:solidFill>
              </a:rPr>
              <a:t>Diamond</a:t>
            </a:r>
            <a:r>
              <a:rPr lang="en-GB" sz="2800" smtClean="0">
                <a:solidFill>
                  <a:srgbClr val="0000FF"/>
                </a:solidFill>
              </a:rPr>
              <a:t> has also joined the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636587"/>
          </a:xfrm>
        </p:spPr>
        <p:txBody>
          <a:bodyPr/>
          <a:lstStyle/>
          <a:p>
            <a:r>
              <a:rPr lang="en-GB" sz="3600" smtClean="0"/>
              <a:t>Short Former Alignment Tests</a:t>
            </a:r>
            <a:endParaRPr lang="en-GB" sz="3600"/>
          </a:p>
        </p:txBody>
      </p:sp>
      <p:pic>
        <p:nvPicPr>
          <p:cNvPr id="3" name="Picture 2" descr="3951-bloc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850" y="871538"/>
            <a:ext cx="2834854" cy="1900238"/>
          </a:xfrm>
          <a:prstGeom prst="rect">
            <a:avLst/>
          </a:prstGeom>
        </p:spPr>
      </p:pic>
      <p:pic>
        <p:nvPicPr>
          <p:cNvPr id="4" name="Picture 3" descr="3972-ibea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1363" y="876300"/>
            <a:ext cx="2139196" cy="2152650"/>
          </a:xfrm>
          <a:prstGeom prst="rect">
            <a:avLst/>
          </a:prstGeom>
        </p:spPr>
      </p:pic>
      <p:pic>
        <p:nvPicPr>
          <p:cNvPr id="5" name="Picture 4" descr="3986-adjuster-assembly-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96719" y="876300"/>
            <a:ext cx="2570956" cy="1952625"/>
          </a:xfrm>
          <a:prstGeom prst="rect">
            <a:avLst/>
          </a:prstGeom>
        </p:spPr>
      </p:pic>
      <p:pic>
        <p:nvPicPr>
          <p:cNvPr id="6" name="Picture 5" descr="3998-block-assembled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7175" y="2864068"/>
            <a:ext cx="2800350" cy="2317531"/>
          </a:xfrm>
          <a:prstGeom prst="rect">
            <a:avLst/>
          </a:prstGeom>
        </p:spPr>
      </p:pic>
      <p:pic>
        <p:nvPicPr>
          <p:cNvPr id="7" name="Picture 6" descr="dsc_000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53175" y="4875967"/>
            <a:ext cx="2790825" cy="1866364"/>
          </a:xfrm>
          <a:prstGeom prst="rect">
            <a:avLst/>
          </a:prstGeom>
        </p:spPr>
      </p:pic>
      <p:pic>
        <p:nvPicPr>
          <p:cNvPr id="8" name="Picture 7" descr="dscf253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48400" y="2886075"/>
            <a:ext cx="2476500" cy="1857375"/>
          </a:xfrm>
          <a:prstGeom prst="rect">
            <a:avLst/>
          </a:prstGeom>
        </p:spPr>
      </p:pic>
      <p:pic>
        <p:nvPicPr>
          <p:cNvPr id="9" name="Picture 8" descr="dscf253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09650" y="4964906"/>
            <a:ext cx="2524125" cy="1893094"/>
          </a:xfrm>
          <a:prstGeom prst="rect">
            <a:avLst/>
          </a:prstGeom>
        </p:spPr>
      </p:pic>
      <p:pic>
        <p:nvPicPr>
          <p:cNvPr id="10" name="Picture 9" descr="4004-2-blocks-assembled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167439" y="3143250"/>
            <a:ext cx="3017461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Short Former Winding Tests</a:t>
            </a:r>
            <a:endParaRPr lang="en-GB"/>
          </a:p>
        </p:txBody>
      </p:sp>
      <p:pic>
        <p:nvPicPr>
          <p:cNvPr id="3" name="Picture 2" descr="DSC_006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786" y="1029712"/>
            <a:ext cx="4569714" cy="2488441"/>
          </a:xfrm>
          <a:prstGeom prst="rect">
            <a:avLst/>
          </a:prstGeom>
        </p:spPr>
      </p:pic>
      <p:pic>
        <p:nvPicPr>
          <p:cNvPr id="4" name="Picture 3" descr="DSC_006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57825" y="1253871"/>
            <a:ext cx="3162300" cy="3950208"/>
          </a:xfrm>
          <a:prstGeom prst="rect">
            <a:avLst/>
          </a:prstGeom>
        </p:spPr>
      </p:pic>
      <p:pic>
        <p:nvPicPr>
          <p:cNvPr id="5" name="Picture 4" descr="DSC_00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1050" y="3753679"/>
            <a:ext cx="4400550" cy="2945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First 300 mm Former</a:t>
            </a:r>
            <a:endParaRPr lang="en-GB"/>
          </a:p>
        </p:txBody>
      </p:sp>
      <p:pic>
        <p:nvPicPr>
          <p:cNvPr id="4" name="Picture 3" descr="img_esp16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340768"/>
            <a:ext cx="4032448" cy="2526581"/>
          </a:xfrm>
          <a:prstGeom prst="rect">
            <a:avLst/>
          </a:prstGeom>
        </p:spPr>
      </p:pic>
      <p:pic>
        <p:nvPicPr>
          <p:cNvPr id="5" name="Picture 4" descr="img_esp16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3861048"/>
            <a:ext cx="6096000" cy="2781300"/>
          </a:xfrm>
          <a:prstGeom prst="rect">
            <a:avLst/>
          </a:prstGeom>
        </p:spPr>
      </p:pic>
      <p:pic>
        <p:nvPicPr>
          <p:cNvPr id="6" name="Picture 5" descr="img_216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1268760"/>
            <a:ext cx="3264024" cy="2448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 Planar Future Steps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75" y="1009650"/>
            <a:ext cx="8948737" cy="5695950"/>
          </a:xfrm>
          <a:solidFill>
            <a:schemeClr val="bg1"/>
          </a:solidFill>
        </p:spPr>
        <p:txBody>
          <a:bodyPr/>
          <a:lstStyle/>
          <a:p>
            <a:r>
              <a:rPr lang="en-GB" smtClean="0">
                <a:solidFill>
                  <a:srgbClr val="0000FF"/>
                </a:solidFill>
              </a:rPr>
              <a:t>Assemble the turret test rig and confirm the cooling powers expected are achieved</a:t>
            </a:r>
          </a:p>
          <a:p>
            <a:r>
              <a:rPr lang="en-GB" smtClean="0">
                <a:solidFill>
                  <a:srgbClr val="FF0000"/>
                </a:solidFill>
              </a:rPr>
              <a:t>Construct a short 300 mm magnet array to confirm tolerances are achieved – vertically test</a:t>
            </a:r>
          </a:p>
          <a:p>
            <a:r>
              <a:rPr lang="en-GB" smtClean="0">
                <a:solidFill>
                  <a:srgbClr val="0000FF"/>
                </a:solidFill>
              </a:rPr>
              <a:t>Construct full length magnet (2m active length)</a:t>
            </a:r>
          </a:p>
          <a:p>
            <a:r>
              <a:rPr lang="en-GB" smtClean="0">
                <a:solidFill>
                  <a:srgbClr val="008000"/>
                </a:solidFill>
              </a:rPr>
              <a:t>Assemble and test complete undulator</a:t>
            </a:r>
          </a:p>
          <a:p>
            <a:r>
              <a:rPr lang="en-GB" smtClean="0">
                <a:solidFill>
                  <a:srgbClr val="0000FF"/>
                </a:solidFill>
              </a:rPr>
              <a:t>Install into Diamond in 2014 (replace existing in-vac undulator), confirm cryo and magnetic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 l="52753" t="36208" r="7382" b="35052"/>
          <a:stretch>
            <a:fillRect/>
          </a:stretch>
        </p:blipFill>
        <p:spPr bwMode="auto">
          <a:xfrm>
            <a:off x="904875" y="3238500"/>
            <a:ext cx="7499164" cy="3438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FEL Case Study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93788"/>
            <a:ext cx="7772400" cy="4538662"/>
          </a:xfrm>
        </p:spPr>
        <p:txBody>
          <a:bodyPr/>
          <a:lstStyle/>
          <a:p>
            <a:r>
              <a:rPr lang="en-GB" sz="2800" smtClean="0"/>
              <a:t>Comparison of our SCU vs in-vacuum PPM (with Br = 1.3T)</a:t>
            </a:r>
          </a:p>
          <a:p>
            <a:r>
              <a:rPr lang="en-GB" sz="2800" smtClean="0"/>
              <a:t>Gap refers to vacuum aperture</a:t>
            </a:r>
          </a:p>
          <a:p>
            <a:r>
              <a:rPr lang="en-GB" sz="2800" smtClean="0"/>
              <a:t>a</a:t>
            </a:r>
            <a:r>
              <a:rPr lang="en-GB" sz="2800" baseline="-25000" smtClean="0"/>
              <a:t>w</a:t>
            </a:r>
            <a:r>
              <a:rPr lang="en-GB" sz="2800" smtClean="0"/>
              <a:t> = K</a:t>
            </a:r>
            <a:r>
              <a:rPr lang="en-GB" sz="2800" baseline="-25000" smtClean="0"/>
              <a:t>rms</a:t>
            </a:r>
            <a:endParaRPr lang="en-GB" sz="2800" baseline="-250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238" y="6361212"/>
            <a:ext cx="185403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N Thompson, ASTeC</a:t>
            </a:r>
            <a:endParaRPr kumimoji="1" lang="en-GB" sz="1400">
              <a:latin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 l="18655" r="21300" b="94747"/>
          <a:stretch>
            <a:fillRect/>
          </a:stretch>
        </p:blipFill>
        <p:spPr bwMode="auto">
          <a:xfrm>
            <a:off x="1724025" y="3494088"/>
            <a:ext cx="6191250" cy="344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smtClean="0"/>
              <a:t>FEL Case Study</a:t>
            </a:r>
            <a:endParaRPr lang="en-GB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dirty="0" smtClean="0"/>
              <a:t>Tuning Required from 1Å to 4Å</a:t>
            </a:r>
          </a:p>
          <a:p>
            <a:pPr lvl="1"/>
            <a:r>
              <a:rPr lang="en-GB" sz="1800" dirty="0" smtClean="0"/>
              <a:t>Assume at 1Å the minimum </a:t>
            </a:r>
            <a:r>
              <a:rPr lang="en-GB" sz="1800" dirty="0" err="1" smtClean="0"/>
              <a:t>undulator</a:t>
            </a:r>
            <a:r>
              <a:rPr lang="en-GB" sz="1800" dirty="0" smtClean="0"/>
              <a:t> parameter is a</a:t>
            </a:r>
            <a:r>
              <a:rPr lang="en-GB" sz="1800" baseline="-25000" dirty="0" smtClean="0"/>
              <a:t>w</a:t>
            </a:r>
            <a:r>
              <a:rPr lang="en-GB" sz="1800" dirty="0" smtClean="0"/>
              <a:t> </a:t>
            </a:r>
            <a:r>
              <a:rPr lang="en-GB" sz="1800" smtClean="0"/>
              <a:t>= 0.7 (K~1)</a:t>
            </a:r>
            <a:endParaRPr lang="en-GB" sz="1800" dirty="0" smtClean="0"/>
          </a:p>
          <a:p>
            <a:pPr lvl="1"/>
            <a:r>
              <a:rPr lang="en-GB" sz="1800" dirty="0" smtClean="0"/>
              <a:t>Assume 4Å at minimum gap</a:t>
            </a:r>
          </a:p>
          <a:p>
            <a:r>
              <a:rPr lang="en-GB" sz="2000" dirty="0" smtClean="0"/>
              <a:t>Two different minimum gaps considered: 6mm and 4mm. </a:t>
            </a:r>
          </a:p>
          <a:p>
            <a:r>
              <a:rPr lang="en-GB" sz="2000" smtClean="0"/>
              <a:t>For </a:t>
            </a:r>
            <a:r>
              <a:rPr lang="en-GB" sz="2000" dirty="0" smtClean="0"/>
              <a:t>each of the 4 cases have determined </a:t>
            </a:r>
          </a:p>
          <a:p>
            <a:pPr lvl="1"/>
            <a:r>
              <a:rPr lang="en-GB" sz="1800" dirty="0" smtClean="0"/>
              <a:t>required </a:t>
            </a:r>
            <a:r>
              <a:rPr lang="en-GB" sz="1800" dirty="0" err="1" smtClean="0"/>
              <a:t>undulator</a:t>
            </a:r>
            <a:r>
              <a:rPr lang="en-GB" sz="1800" dirty="0" smtClean="0"/>
              <a:t> period and beam energy to give required tuning with given constraints</a:t>
            </a:r>
          </a:p>
          <a:p>
            <a:pPr lvl="1"/>
            <a:r>
              <a:rPr lang="en-GB" sz="1800" dirty="0" err="1" smtClean="0"/>
              <a:t>Undulator</a:t>
            </a:r>
            <a:r>
              <a:rPr lang="en-GB" sz="1800" dirty="0" smtClean="0"/>
              <a:t> </a:t>
            </a:r>
            <a:r>
              <a:rPr lang="en-GB" sz="1800" smtClean="0"/>
              <a:t>parameter a</a:t>
            </a:r>
            <a:r>
              <a:rPr lang="en-GB" sz="1800" baseline="-25000" smtClean="0"/>
              <a:t>w</a:t>
            </a:r>
            <a:r>
              <a:rPr lang="en-GB" sz="1800" smtClean="0"/>
              <a:t>, </a:t>
            </a:r>
            <a:r>
              <a:rPr lang="en-GB" sz="1800" dirty="0" smtClean="0"/>
              <a:t>FEL saturation power </a:t>
            </a:r>
            <a:r>
              <a:rPr lang="en-GB" sz="1800" dirty="0" err="1" smtClean="0"/>
              <a:t>P</a:t>
            </a:r>
            <a:r>
              <a:rPr lang="en-GB" sz="1800" baseline="-25000" dirty="0" err="1" smtClean="0"/>
              <a:t>sat</a:t>
            </a:r>
            <a:r>
              <a:rPr lang="en-GB" sz="1800" dirty="0" smtClean="0"/>
              <a:t> and SASE saturation length </a:t>
            </a:r>
            <a:r>
              <a:rPr lang="en-GB" sz="1800" dirty="0" err="1" smtClean="0"/>
              <a:t>L</a:t>
            </a:r>
            <a:r>
              <a:rPr lang="en-GB" sz="1800" baseline="-25000" dirty="0" err="1" smtClean="0"/>
              <a:t>sat</a:t>
            </a:r>
            <a:r>
              <a:rPr lang="en-GB" sz="1800" dirty="0" smtClean="0"/>
              <a:t>, all as a function of FEL wavelength, using the Ming </a:t>
            </a:r>
            <a:r>
              <a:rPr lang="en-GB" sz="1800" dirty="0" err="1" smtClean="0"/>
              <a:t>Xie</a:t>
            </a:r>
            <a:r>
              <a:rPr lang="en-GB" sz="1800" dirty="0" smtClean="0"/>
              <a:t> formulae </a:t>
            </a:r>
          </a:p>
          <a:p>
            <a:r>
              <a:rPr lang="en-GB" sz="2000" dirty="0" smtClean="0"/>
              <a:t>Electron Beam Properties</a:t>
            </a:r>
          </a:p>
          <a:p>
            <a:pPr lvl="1"/>
            <a:r>
              <a:rPr lang="en-GB" sz="1800" dirty="0" err="1" smtClean="0"/>
              <a:t>I</a:t>
            </a:r>
            <a:r>
              <a:rPr lang="en-GB" sz="1800" baseline="-25000" dirty="0" err="1" smtClean="0"/>
              <a:t>peak</a:t>
            </a:r>
            <a:r>
              <a:rPr lang="en-GB" sz="1800" dirty="0" smtClean="0"/>
              <a:t> = 3400A</a:t>
            </a:r>
          </a:p>
          <a:p>
            <a:pPr lvl="1"/>
            <a:r>
              <a:rPr lang="en-GB" sz="1800" dirty="0" smtClean="0"/>
              <a:t>Normalised </a:t>
            </a:r>
            <a:r>
              <a:rPr lang="en-GB" sz="1800" dirty="0" err="1" smtClean="0"/>
              <a:t>emittance</a:t>
            </a:r>
            <a:r>
              <a:rPr lang="en-GB" sz="1800" dirty="0" smtClean="0"/>
              <a:t> </a:t>
            </a:r>
            <a:r>
              <a:rPr lang="el-GR" sz="1800" dirty="0" smtClean="0"/>
              <a:t>ε</a:t>
            </a:r>
            <a:r>
              <a:rPr lang="en-GB" sz="1800" baseline="-25000" dirty="0" smtClean="0"/>
              <a:t>n</a:t>
            </a:r>
            <a:r>
              <a:rPr lang="en-GB" sz="1800" dirty="0" smtClean="0"/>
              <a:t> = 0.5 mm-</a:t>
            </a:r>
            <a:r>
              <a:rPr lang="en-GB" sz="1800" dirty="0" err="1" smtClean="0"/>
              <a:t>mrad</a:t>
            </a:r>
            <a:endParaRPr lang="en-GB" sz="1800" dirty="0" smtClean="0"/>
          </a:p>
          <a:p>
            <a:pPr lvl="1"/>
            <a:r>
              <a:rPr lang="en-GB" sz="1800" dirty="0" err="1" smtClean="0"/>
              <a:t>rms</a:t>
            </a:r>
            <a:r>
              <a:rPr lang="en-GB" sz="1800" dirty="0" smtClean="0"/>
              <a:t> energy spread </a:t>
            </a:r>
            <a:r>
              <a:rPr lang="el-GR" sz="1800" dirty="0" smtClean="0"/>
              <a:t>σ</a:t>
            </a:r>
            <a:r>
              <a:rPr lang="en-GB" sz="1800" baseline="-25000" dirty="0" smtClean="0"/>
              <a:t>E</a:t>
            </a:r>
            <a:r>
              <a:rPr lang="en-GB" sz="1800" dirty="0" smtClean="0"/>
              <a:t>/E = 10</a:t>
            </a:r>
            <a:r>
              <a:rPr lang="en-GB" sz="1800" baseline="30000" dirty="0" smtClean="0"/>
              <a:t>-4</a:t>
            </a:r>
            <a:r>
              <a:rPr lang="en-GB" sz="1800" dirty="0" smtClean="0"/>
              <a:t> </a:t>
            </a:r>
          </a:p>
          <a:p>
            <a:pPr lvl="1"/>
            <a:r>
              <a:rPr lang="el-GR" sz="1800" dirty="0" smtClean="0"/>
              <a:t>β</a:t>
            </a:r>
            <a:r>
              <a:rPr lang="en-GB" sz="1800" dirty="0" smtClean="0"/>
              <a:t>-function: the value between 3-50m that minimises the gain length </a:t>
            </a:r>
            <a:endParaRPr lang="en-GB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238" y="6361212"/>
            <a:ext cx="185403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N Thompson, ASTeC</a:t>
            </a:r>
            <a:endParaRPr kumimoji="1" lang="en-GB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FEL Case Study</a:t>
            </a:r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341438"/>
          <a:ext cx="7772400" cy="303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95400"/>
                <a:gridCol w="1295400"/>
                <a:gridCol w="1295400"/>
                <a:gridCol w="1123950"/>
                <a:gridCol w="1466850"/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Period (mm)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Beam Aperture (mm)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Tuning</a:t>
                      </a:r>
                      <a:r>
                        <a:rPr lang="en-GB" baseline="0" smtClean="0"/>
                        <a:t> Range (nm)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Energy (GeV)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Saturation Length (m)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XFEL SASE2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47.9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7.6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0.1 to 0.4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17.5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174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PPM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28.9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6.0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0.1 to 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7.5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82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PPM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24.9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4.0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0.1 to 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7.0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71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SCU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19.7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6.0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0.1 to 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6.2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60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SCU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16.7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4.0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0.1 to 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5.7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52</a:t>
                      </a:r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238" y="6361212"/>
            <a:ext cx="185403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N Thompson, ASTeC</a:t>
            </a:r>
            <a:endParaRPr kumimoji="1" lang="en-GB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P</a:t>
            </a:r>
            <a:r>
              <a:rPr lang="en-GB" baseline="-25000" dirty="0" err="1" smtClean="0">
                <a:solidFill>
                  <a:schemeClr val="tx1"/>
                </a:solidFill>
              </a:rPr>
              <a:t>sat</a:t>
            </a:r>
            <a:r>
              <a:rPr lang="en-GB" dirty="0" smtClean="0">
                <a:solidFill>
                  <a:schemeClr val="tx1"/>
                </a:solidFill>
              </a:rPr>
              <a:t> and </a:t>
            </a:r>
            <a:r>
              <a:rPr lang="en-GB" dirty="0" err="1" smtClean="0">
                <a:solidFill>
                  <a:schemeClr val="tx1"/>
                </a:solidFill>
              </a:rPr>
              <a:t>L</a:t>
            </a:r>
            <a:r>
              <a:rPr lang="en-GB" baseline="-25000" dirty="0" err="1" smtClean="0">
                <a:solidFill>
                  <a:schemeClr val="tx1"/>
                </a:solidFill>
              </a:rPr>
              <a:t>sat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vs</a:t>
            </a:r>
            <a:r>
              <a:rPr lang="en-GB" dirty="0" smtClean="0">
                <a:solidFill>
                  <a:schemeClr val="tx1"/>
                </a:solidFill>
              </a:rPr>
              <a:t> Wavelength</a:t>
            </a:r>
            <a:endParaRPr lang="en-GB" baseline="-25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 t="1514" b="3119"/>
          <a:stretch>
            <a:fillRect/>
          </a:stretch>
        </p:blipFill>
        <p:spPr bwMode="auto">
          <a:xfrm>
            <a:off x="812603" y="865220"/>
            <a:ext cx="7503813" cy="59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238" y="6497692"/>
            <a:ext cx="185403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N Thompson, ASTeC</a:t>
            </a:r>
            <a:endParaRPr kumimoji="1" lang="en-GB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FEL Case Study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1545"/>
            <a:ext cx="7772400" cy="517101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 the given 1-4Å tuning range and constraint on minimum acceptable </a:t>
            </a:r>
            <a:r>
              <a:rPr lang="en-GB" dirty="0" err="1" smtClean="0"/>
              <a:t>undulator</a:t>
            </a:r>
            <a:r>
              <a:rPr lang="en-GB" dirty="0" smtClean="0"/>
              <a:t> parameter, by changing from the permanent magnet </a:t>
            </a:r>
            <a:r>
              <a:rPr lang="en-GB" dirty="0" err="1" smtClean="0"/>
              <a:t>undulator</a:t>
            </a:r>
            <a:r>
              <a:rPr lang="en-GB" dirty="0" smtClean="0"/>
              <a:t> to the superconducting </a:t>
            </a:r>
            <a:r>
              <a:rPr lang="en-GB" dirty="0" err="1" smtClean="0"/>
              <a:t>undulator</a:t>
            </a:r>
            <a:r>
              <a:rPr lang="en-GB" dirty="0"/>
              <a:t>:</a:t>
            </a:r>
            <a:r>
              <a:rPr lang="en-GB" dirty="0" smtClean="0"/>
              <a:t> </a:t>
            </a:r>
          </a:p>
          <a:p>
            <a:pPr lvl="1"/>
            <a:r>
              <a:rPr lang="en-GB" b="1" i="1" dirty="0" smtClean="0">
                <a:solidFill>
                  <a:srgbClr val="00B050"/>
                </a:solidFill>
              </a:rPr>
              <a:t>the required electron beam energy is reduced by 17.5%</a:t>
            </a:r>
          </a:p>
          <a:p>
            <a:pPr lvl="1"/>
            <a:r>
              <a:rPr lang="en-GB" b="1" i="1" dirty="0" smtClean="0">
                <a:solidFill>
                  <a:srgbClr val="00B050"/>
                </a:solidFill>
              </a:rPr>
              <a:t>the FEL saturation length is reduced by 30% across the tuning range</a:t>
            </a:r>
          </a:p>
          <a:p>
            <a:pPr lvl="1"/>
            <a:r>
              <a:rPr lang="en-GB" b="1" i="1" dirty="0" smtClean="0">
                <a:solidFill>
                  <a:srgbClr val="FF0000"/>
                </a:solidFill>
              </a:rPr>
              <a:t>BUT the saturation power is reduced by ~20% across the tuning range (mostly due to lower beam power)</a:t>
            </a:r>
          </a:p>
          <a:p>
            <a:pPr lvl="1"/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</a:rPr>
              <a:t>This applies for 6mm and 4mm minimum gap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238" y="6361212"/>
            <a:ext cx="185403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N Thompson, ASTeC</a:t>
            </a:r>
            <a:endParaRPr kumimoji="1" lang="en-GB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31837"/>
          </a:xfrm>
        </p:spPr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758825"/>
            <a:ext cx="8620125" cy="5121275"/>
          </a:xfrm>
        </p:spPr>
        <p:txBody>
          <a:bodyPr/>
          <a:lstStyle/>
          <a:p>
            <a:r>
              <a:rPr lang="en-GB" sz="2400" smtClean="0">
                <a:solidFill>
                  <a:srgbClr val="0000FF"/>
                </a:solidFill>
              </a:rPr>
              <a:t>SCU </a:t>
            </a:r>
            <a:r>
              <a:rPr lang="en-GB" sz="2400" b="1" smtClean="0">
                <a:solidFill>
                  <a:srgbClr val="0000FF"/>
                </a:solidFill>
              </a:rPr>
              <a:t>Helical</a:t>
            </a:r>
            <a:r>
              <a:rPr lang="en-GB" sz="2400" smtClean="0">
                <a:solidFill>
                  <a:srgbClr val="0000FF"/>
                </a:solidFill>
              </a:rPr>
              <a:t> constructed from NbTi and full spec achieved (0.86T @ 11.5mm)</a:t>
            </a:r>
          </a:p>
          <a:p>
            <a:r>
              <a:rPr lang="en-GB" sz="2400" smtClean="0">
                <a:solidFill>
                  <a:srgbClr val="0000FF"/>
                </a:solidFill>
              </a:rPr>
              <a:t>SCU </a:t>
            </a:r>
            <a:r>
              <a:rPr lang="en-GB" sz="2400" b="1" smtClean="0">
                <a:solidFill>
                  <a:srgbClr val="0000FF"/>
                </a:solidFill>
              </a:rPr>
              <a:t>Planar</a:t>
            </a:r>
            <a:r>
              <a:rPr lang="en-GB" sz="2400" smtClean="0">
                <a:solidFill>
                  <a:srgbClr val="0000FF"/>
                </a:solidFill>
              </a:rPr>
              <a:t> design virtually complete (NbTi) and parameters selected for Diamond</a:t>
            </a:r>
          </a:p>
          <a:p>
            <a:pPr lvl="1"/>
            <a:r>
              <a:rPr lang="en-GB" sz="2000" smtClean="0"/>
              <a:t>1.28T @ 15mm, 1.8K magnet with 5.4mm vacuum aperture</a:t>
            </a:r>
          </a:p>
          <a:p>
            <a:r>
              <a:rPr lang="en-GB" sz="2400" smtClean="0">
                <a:solidFill>
                  <a:srgbClr val="008000"/>
                </a:solidFill>
              </a:rPr>
              <a:t>Winding trials underway</a:t>
            </a:r>
          </a:p>
          <a:p>
            <a:r>
              <a:rPr lang="en-GB" sz="2400" smtClean="0">
                <a:solidFill>
                  <a:srgbClr val="0000FF"/>
                </a:solidFill>
              </a:rPr>
              <a:t>Turret system procured and will be assembled and performance confirmed this year</a:t>
            </a:r>
          </a:p>
          <a:p>
            <a:r>
              <a:rPr lang="en-GB" sz="2400" smtClean="0"/>
              <a:t>Scheduled installation of SCU into Diamond early 2014</a:t>
            </a:r>
          </a:p>
          <a:p>
            <a:r>
              <a:rPr lang="en-GB" sz="2400" b="1" smtClean="0">
                <a:solidFill>
                  <a:srgbClr val="FF0000"/>
                </a:solidFill>
              </a:rPr>
              <a:t>Clear advantage of SCU for 3</a:t>
            </a:r>
            <a:r>
              <a:rPr lang="en-GB" sz="2400" b="1" baseline="30000" smtClean="0">
                <a:solidFill>
                  <a:srgbClr val="FF0000"/>
                </a:solidFill>
              </a:rPr>
              <a:t>rd</a:t>
            </a:r>
            <a:r>
              <a:rPr lang="en-GB" sz="2400" b="1" smtClean="0">
                <a:solidFill>
                  <a:srgbClr val="FF0000"/>
                </a:solidFill>
              </a:rPr>
              <a:t> and 4</a:t>
            </a:r>
            <a:r>
              <a:rPr lang="en-GB" sz="2400" b="1" baseline="30000" smtClean="0">
                <a:solidFill>
                  <a:srgbClr val="FF0000"/>
                </a:solidFill>
              </a:rPr>
              <a:t>th</a:t>
            </a:r>
            <a:r>
              <a:rPr lang="en-GB" sz="2400" b="1" smtClean="0">
                <a:solidFill>
                  <a:srgbClr val="FF0000"/>
                </a:solidFill>
              </a:rPr>
              <a:t> generation light sources if specifications can be achieved</a:t>
            </a:r>
          </a:p>
          <a:p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F9030-1667-43A7-B0BC-32810A4172E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Helical SCU Motivation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984250"/>
            <a:ext cx="8848725" cy="5353050"/>
          </a:xfrm>
        </p:spPr>
        <p:txBody>
          <a:bodyPr/>
          <a:lstStyle/>
          <a:p>
            <a:r>
              <a:rPr lang="en-GB" sz="2400" smtClean="0">
                <a:solidFill>
                  <a:srgbClr val="0000FF"/>
                </a:solidFill>
              </a:rPr>
              <a:t>The International Linear Collider requires unprecedented numbers of positrons when compared with present day sources</a:t>
            </a:r>
          </a:p>
          <a:p>
            <a:r>
              <a:rPr lang="en-GB" sz="2400" smtClean="0">
                <a:solidFill>
                  <a:srgbClr val="FF0000"/>
                </a:solidFill>
              </a:rPr>
              <a:t>If the positrons can be </a:t>
            </a:r>
            <a:r>
              <a:rPr lang="en-GB" sz="2400" b="1" smtClean="0">
                <a:solidFill>
                  <a:srgbClr val="FF0000"/>
                </a:solidFill>
              </a:rPr>
              <a:t>polarised</a:t>
            </a:r>
            <a:r>
              <a:rPr lang="en-GB" sz="2400" smtClean="0">
                <a:solidFill>
                  <a:srgbClr val="FF0000"/>
                </a:solidFill>
              </a:rPr>
              <a:t> then the physics reach of the collider can be enhanced</a:t>
            </a:r>
          </a:p>
          <a:p>
            <a:r>
              <a:rPr lang="en-GB" sz="2400" b="1" smtClean="0">
                <a:solidFill>
                  <a:srgbClr val="008000"/>
                </a:solidFill>
              </a:rPr>
              <a:t>ILC Baseline</a:t>
            </a:r>
            <a:r>
              <a:rPr lang="en-GB" sz="2400" smtClean="0">
                <a:solidFill>
                  <a:srgbClr val="008000"/>
                </a:solidFill>
              </a:rPr>
              <a:t> – Synchrotron radiation from an undulator</a:t>
            </a:r>
          </a:p>
          <a:p>
            <a:pPr lvl="1"/>
            <a:r>
              <a:rPr lang="en-GB" sz="1800" smtClean="0"/>
              <a:t>Very high energy electrons</a:t>
            </a:r>
          </a:p>
          <a:p>
            <a:pPr lvl="1"/>
            <a:r>
              <a:rPr lang="en-GB" sz="1800" smtClean="0"/>
              <a:t>Short period undulator</a:t>
            </a:r>
          </a:p>
          <a:p>
            <a:pPr lvl="1"/>
            <a:r>
              <a:rPr lang="en-GB" sz="1800" smtClean="0"/>
              <a:t>Lots of Periods for high intensity</a:t>
            </a:r>
          </a:p>
          <a:p>
            <a:pPr lvl="1"/>
            <a:r>
              <a:rPr lang="en-GB" sz="1800" b="1" smtClean="0"/>
              <a:t>Helical undulator </a:t>
            </a:r>
            <a:r>
              <a:rPr lang="en-GB" sz="1800" smtClean="0">
                <a:sym typeface="Wingdings" pitchFamily="2" charset="2"/>
              </a:rPr>
              <a:t></a:t>
            </a:r>
            <a:r>
              <a:rPr lang="en-GB" sz="1800" smtClean="0"/>
              <a:t> circularly polarised photons</a:t>
            </a:r>
          </a:p>
          <a:p>
            <a:r>
              <a:rPr lang="en-GB" sz="2400" smtClean="0">
                <a:solidFill>
                  <a:srgbClr val="0000FF"/>
                </a:solidFill>
              </a:rPr>
              <a:t>The UK team was established to confirm the feasibility of the helical undulator and to build a full scale prototype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714375"/>
          </a:xfrm>
        </p:spPr>
        <p:txBody>
          <a:bodyPr/>
          <a:lstStyle/>
          <a:p>
            <a:r>
              <a:rPr lang="en-GB" smtClean="0"/>
              <a:t>Thanks to the </a:t>
            </a:r>
            <a:r>
              <a:rPr lang="en-GB" smtClean="0"/>
              <a:t>team!</a:t>
            </a:r>
            <a:endParaRPr lang="en-GB" smtClean="0"/>
          </a:p>
        </p:txBody>
      </p:sp>
      <p:sp>
        <p:nvSpPr>
          <p:cNvPr id="5017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4313" y="928688"/>
            <a:ext cx="8643937" cy="51435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ASTeC, Daresbury </a:t>
            </a:r>
            <a:r>
              <a:rPr lang="en-US" sz="2400" smtClean="0">
                <a:solidFill>
                  <a:srgbClr val="0000FF"/>
                </a:solidFill>
              </a:rPr>
              <a:t>– Duncan Scott, Ben Shepherd</a:t>
            </a:r>
          </a:p>
          <a:p>
            <a:endParaRPr lang="en-US" sz="2400" smtClean="0">
              <a:solidFill>
                <a:srgbClr val="0000FF"/>
              </a:solidFill>
            </a:endParaRPr>
          </a:p>
          <a:p>
            <a:r>
              <a:rPr lang="en-GB" sz="2400" smtClean="0">
                <a:solidFill>
                  <a:srgbClr val="FF0000"/>
                </a:solidFill>
              </a:rPr>
              <a:t>Technology Department, RAL </a:t>
            </a:r>
            <a:r>
              <a:rPr lang="en-GB" sz="2400" smtClean="0">
                <a:solidFill>
                  <a:srgbClr val="0000FF"/>
                </a:solidFill>
              </a:rPr>
              <a:t>– Vicky Bayliss, Tom Bradshaw, Amanda Brummitt, Geoff Burton,Simon Canfer, Mike Courthold, George Ellwood, Mike Woodward</a:t>
            </a:r>
          </a:p>
          <a:p>
            <a:pPr>
              <a:buNone/>
            </a:pPr>
            <a:r>
              <a:rPr lang="en-GB" sz="2400" smtClean="0">
                <a:solidFill>
                  <a:srgbClr val="0000FF"/>
                </a:solidFill>
              </a:rPr>
              <a:t> </a:t>
            </a:r>
          </a:p>
          <a:p>
            <a:r>
              <a:rPr lang="en-GB" sz="2400" smtClean="0">
                <a:solidFill>
                  <a:srgbClr val="FF0000"/>
                </a:solidFill>
              </a:rPr>
              <a:t>Diamond Light Source </a:t>
            </a:r>
            <a:r>
              <a:rPr lang="en-GB" sz="2400" smtClean="0">
                <a:solidFill>
                  <a:srgbClr val="0000FF"/>
                </a:solidFill>
              </a:rPr>
              <a:t>– Emily Longhi, Jos Schouten, Richard Walker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ED971-5595-45A4-96A8-A0806212753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Undulator Parameters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6938" y="1333500"/>
            <a:ext cx="7010400" cy="32702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1249363" y="4773613"/>
            <a:ext cx="621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</a:rPr>
              <a:t>Undulator to be made of 4m long modules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36EB3-0585-4C72-BE19-D2F58E5FEDC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6786" name="Rectangle 6"/>
          <p:cNvSpPr txBox="1">
            <a:spLocks noGrp="1" noChangeArrowheads="1"/>
          </p:cNvSpPr>
          <p:nvPr/>
        </p:nvSpPr>
        <p:spPr bwMode="auto">
          <a:xfrm>
            <a:off x="7175500" y="642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20F7E6D-C6F9-47B5-9134-F8861E193797}" type="slidenum">
              <a:rPr lang="en-US" sz="1600">
                <a:solidFill>
                  <a:srgbClr val="333399"/>
                </a:solidFill>
                <a:latin typeface="Lucida Sans" pitchFamily="34" charset="0"/>
              </a:rPr>
              <a:pPr algn="r" eaLnBrk="0" hangingPunct="0"/>
              <a:t>5</a:t>
            </a:fld>
            <a:endParaRPr lang="en-US" sz="1600">
              <a:solidFill>
                <a:srgbClr val="333399"/>
              </a:solidFill>
              <a:latin typeface="Lucida Sans" pitchFamily="34" charset="0"/>
            </a:endParaRPr>
          </a:p>
        </p:txBody>
      </p:sp>
      <p:sp>
        <p:nvSpPr>
          <p:cNvPr id="2467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rgbClr val="333399"/>
                </a:solidFill>
              </a:rPr>
              <a:t>NbTi Winding</a:t>
            </a:r>
          </a:p>
        </p:txBody>
      </p:sp>
      <p:pic>
        <p:nvPicPr>
          <p:cNvPr id="246788" name="Picture 7" descr="37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84838" y="4816475"/>
            <a:ext cx="33242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5888" y="4387850"/>
            <a:ext cx="54546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90" name="Picture 3" descr="C:\Documents and Settings\gxz79733\Desktop\P10100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2038" y="1827213"/>
            <a:ext cx="28797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1143000"/>
            <a:ext cx="625792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>
                <a:latin typeface="+mj-lt"/>
              </a:rPr>
              <a:t>Wound with </a:t>
            </a:r>
            <a:r>
              <a:rPr lang="en-GB" sz="2800" b="1">
                <a:solidFill>
                  <a:srgbClr val="FF0000"/>
                </a:solidFill>
                <a:latin typeface="+mj-lt"/>
              </a:rPr>
              <a:t>7 wire ribbon</a:t>
            </a:r>
            <a:r>
              <a:rPr lang="en-GB" sz="2800">
                <a:latin typeface="+mj-lt"/>
              </a:rPr>
              <a:t>, 8 layers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000FF"/>
                </a:solidFill>
                <a:latin typeface="+mj-lt"/>
              </a:rPr>
              <a:t>Ø0.4 mm NbTi wire, with 25 µm enamel (Ø0.45 mm when insulated)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2676525"/>
            <a:ext cx="6064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08000"/>
                </a:solidFill>
                <a:latin typeface="+mj-lt"/>
              </a:rPr>
              <a:t>3.25 mm wide winding for 11.5mm period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800">
                <a:latin typeface="+mj-lt"/>
              </a:rPr>
              <a:t>Packing factor of 62%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ED251-8383-46F3-A2DA-669A9DC1ADB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0882" name="Rectangle 3"/>
          <p:cNvSpPr>
            <a:spLocks noChangeArrowheads="1"/>
          </p:cNvSpPr>
          <p:nvPr/>
        </p:nvSpPr>
        <p:spPr bwMode="auto">
          <a:xfrm>
            <a:off x="141288" y="990600"/>
            <a:ext cx="39735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defTabSz="957263">
              <a:spcBef>
                <a:spcPct val="20000"/>
              </a:spcBef>
              <a:buFontTx/>
              <a:buChar char="•"/>
            </a:pPr>
            <a:endParaRPr lang="en-GB" sz="1700">
              <a:latin typeface="Corisande" pitchFamily="2" charset="0"/>
            </a:endParaRPr>
          </a:p>
          <a:p>
            <a:pPr marL="358775" indent="-358775" defTabSz="957263">
              <a:spcBef>
                <a:spcPct val="20000"/>
              </a:spcBef>
              <a:buFontTx/>
              <a:buChar char="•"/>
            </a:pPr>
            <a:endParaRPr lang="en-GB" sz="1700">
              <a:latin typeface="Corisande" pitchFamily="2" charset="0"/>
            </a:endParaRPr>
          </a:p>
          <a:p>
            <a:pPr marL="358775" indent="-358775" defTabSz="957263">
              <a:spcBef>
                <a:spcPct val="20000"/>
              </a:spcBef>
              <a:buFontTx/>
              <a:buChar char="•"/>
            </a:pPr>
            <a:endParaRPr lang="en-US" sz="1700">
              <a:latin typeface="Corisande" pitchFamily="2" charset="0"/>
            </a:endParaRPr>
          </a:p>
        </p:txBody>
      </p:sp>
      <p:pic>
        <p:nvPicPr>
          <p:cNvPr id="25088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5338" y="836613"/>
            <a:ext cx="39893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4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450" y="836613"/>
            <a:ext cx="3940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5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4175" y="3860800"/>
            <a:ext cx="38544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6" name="Rectangle 14"/>
          <p:cNvSpPr>
            <a:spLocks noChangeArrowheads="1"/>
          </p:cNvSpPr>
          <p:nvPr/>
        </p:nvSpPr>
        <p:spPr bwMode="auto">
          <a:xfrm>
            <a:off x="784225" y="5876925"/>
            <a:ext cx="2459038" cy="517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28026" tIns="14013" rIns="28026" bIns="14013">
            <a:spAutoFit/>
          </a:bodyPr>
          <a:lstStyle/>
          <a:p>
            <a:pPr algn="ctr" defTabSz="280988"/>
            <a:r>
              <a:rPr lang="en-GB" sz="1600" b="1">
                <a:solidFill>
                  <a:srgbClr val="800080"/>
                </a:solidFill>
                <a:latin typeface="+mj-lt"/>
              </a:rPr>
              <a:t>Iron former fixed on Cu bore tube</a:t>
            </a:r>
          </a:p>
        </p:txBody>
      </p:sp>
      <p:sp>
        <p:nvSpPr>
          <p:cNvPr id="250887" name="Rectangle 17"/>
          <p:cNvSpPr>
            <a:spLocks noChangeArrowheads="1"/>
          </p:cNvSpPr>
          <p:nvPr/>
        </p:nvSpPr>
        <p:spPr bwMode="auto">
          <a:xfrm>
            <a:off x="784225" y="3213100"/>
            <a:ext cx="2459038" cy="273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28026" tIns="14013" rIns="28026" bIns="14013">
            <a:spAutoFit/>
          </a:bodyPr>
          <a:lstStyle/>
          <a:p>
            <a:pPr algn="ctr" defTabSz="280988"/>
            <a:r>
              <a:rPr lang="en-GB" sz="1600" b="1">
                <a:solidFill>
                  <a:srgbClr val="800080"/>
                </a:solidFill>
                <a:latin typeface="+mj-lt"/>
              </a:rPr>
              <a:t>4 axis machining</a:t>
            </a:r>
          </a:p>
        </p:txBody>
      </p:sp>
      <p:sp>
        <p:nvSpPr>
          <p:cNvPr id="250888" name="Rectangle 18"/>
          <p:cNvSpPr>
            <a:spLocks noChangeArrowheads="1"/>
          </p:cNvSpPr>
          <p:nvPr/>
        </p:nvSpPr>
        <p:spPr bwMode="auto">
          <a:xfrm>
            <a:off x="5437188" y="5661025"/>
            <a:ext cx="2459037" cy="273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28026" tIns="14013" rIns="28026" bIns="14013">
            <a:spAutoFit/>
          </a:bodyPr>
          <a:lstStyle/>
          <a:p>
            <a:pPr algn="ctr" defTabSz="280988"/>
            <a:r>
              <a:rPr lang="en-GB" sz="1600" b="1">
                <a:solidFill>
                  <a:srgbClr val="800080"/>
                </a:solidFill>
                <a:latin typeface="+mj-lt"/>
              </a:rPr>
              <a:t>Coil winding</a:t>
            </a:r>
          </a:p>
        </p:txBody>
      </p:sp>
      <p:sp>
        <p:nvSpPr>
          <p:cNvPr id="250889" name="AutoShape 2"/>
          <p:cNvSpPr>
            <a:spLocks noChangeAspect="1" noChangeArrowheads="1"/>
          </p:cNvSpPr>
          <p:nvPr/>
        </p:nvSpPr>
        <p:spPr bwMode="auto">
          <a:xfrm>
            <a:off x="2716213" y="0"/>
            <a:ext cx="6427787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57263"/>
            <a:r>
              <a:rPr lang="en-GB" sz="3800">
                <a:solidFill>
                  <a:srgbClr val="800080"/>
                </a:solidFill>
                <a:latin typeface="+mj-lt"/>
              </a:rPr>
              <a:t>4m Prototype manufacture</a:t>
            </a:r>
            <a:endParaRPr lang="en-US" sz="3800">
              <a:solidFill>
                <a:srgbClr val="80008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41288" y="990600"/>
            <a:ext cx="39735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 defTabSz="957263">
              <a:spcBef>
                <a:spcPct val="20000"/>
              </a:spcBef>
              <a:buFontTx/>
              <a:buChar char="•"/>
            </a:pPr>
            <a:endParaRPr lang="en-GB" sz="1700">
              <a:latin typeface="Corisande" pitchFamily="2" charset="0"/>
            </a:endParaRPr>
          </a:p>
          <a:p>
            <a:pPr marL="358775" indent="-358775" defTabSz="957263">
              <a:spcBef>
                <a:spcPct val="20000"/>
              </a:spcBef>
              <a:buFontTx/>
              <a:buChar char="•"/>
            </a:pPr>
            <a:endParaRPr lang="en-GB" sz="1700">
              <a:latin typeface="Corisande" pitchFamily="2" charset="0"/>
            </a:endParaRPr>
          </a:p>
          <a:p>
            <a:pPr marL="358775" indent="-358775" defTabSz="957263">
              <a:spcBef>
                <a:spcPct val="20000"/>
              </a:spcBef>
              <a:buFontTx/>
              <a:buChar char="•"/>
            </a:pPr>
            <a:endParaRPr lang="en-US" sz="1700">
              <a:latin typeface="Corisande" pitchFamily="2" charset="0"/>
            </a:endParaRPr>
          </a:p>
        </p:txBody>
      </p:sp>
      <p:pic>
        <p:nvPicPr>
          <p:cNvPr id="21507" name="Picture 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3988" y="928688"/>
            <a:ext cx="20685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0450" y="928688"/>
            <a:ext cx="30940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92575" y="3681413"/>
            <a:ext cx="4246563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38788" y="1000125"/>
            <a:ext cx="32527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2"/>
          <p:cNvSpPr>
            <a:spLocks noChangeAspect="1" noChangeArrowheads="1"/>
          </p:cNvSpPr>
          <p:nvPr/>
        </p:nvSpPr>
        <p:spPr bwMode="auto">
          <a:xfrm>
            <a:off x="1258888" y="0"/>
            <a:ext cx="6427787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57263"/>
            <a:r>
              <a:rPr lang="en-GB" sz="4000">
                <a:latin typeface="+mj-lt"/>
              </a:rPr>
              <a:t>4m </a:t>
            </a:r>
            <a:r>
              <a:rPr lang="en-GB" sz="4000" smtClean="0">
                <a:latin typeface="+mj-lt"/>
              </a:rPr>
              <a:t>Helical SCU Prototype</a:t>
            </a:r>
            <a:endParaRPr lang="en-US" sz="4000">
              <a:latin typeface="+mj-lt"/>
            </a:endParaRPr>
          </a:p>
        </p:txBody>
      </p:sp>
      <p:pic>
        <p:nvPicPr>
          <p:cNvPr id="21512" name="Picture 10" descr="magnet 2 cracks april 2008 (3)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6700" y="4740275"/>
            <a:ext cx="37036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2219325" y="3590925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Period = </a:t>
            </a:r>
            <a:r>
              <a:rPr lang="en-GB" sz="1600" b="1" smtClean="0"/>
              <a:t>11.5mm</a:t>
            </a:r>
          </a:p>
          <a:p>
            <a:r>
              <a:rPr lang="en-GB" sz="1600" b="1" smtClean="0"/>
              <a:t>B = 0.86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Cryomodule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420813"/>
            <a:ext cx="3079750" cy="3825875"/>
          </a:xfrm>
        </p:spPr>
        <p:txBody>
          <a:bodyPr/>
          <a:lstStyle/>
          <a:p>
            <a:r>
              <a:rPr lang="en-GB" sz="2400" smtClean="0">
                <a:solidFill>
                  <a:srgbClr val="0000FF"/>
                </a:solidFill>
              </a:rPr>
              <a:t>A 4m module containing 2 x 1.75m helical undulators (11.5 mm period) has been constructed</a:t>
            </a:r>
          </a:p>
          <a:p>
            <a:r>
              <a:rPr lang="en-GB" sz="2400" smtClean="0"/>
              <a:t>Closed loop cryo system with cryocooler (4.2K LHe bath)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9775" y="1354138"/>
            <a:ext cx="57277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115888"/>
            <a:ext cx="7772400" cy="852487"/>
          </a:xfrm>
        </p:spPr>
        <p:txBody>
          <a:bodyPr/>
          <a:lstStyle/>
          <a:p>
            <a:r>
              <a:rPr lang="en-GB" smtClean="0"/>
              <a:t>Vertical Tests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1838" y="4148138"/>
            <a:ext cx="3265487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zeuthenWholeFieldPlo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9063" y="3994150"/>
            <a:ext cx="460692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12725" y="1120775"/>
            <a:ext cx="57213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0000FF"/>
                </a:solidFill>
              </a:rPr>
              <a:t>The quench test results show different behaviour between the two identical magnets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FF0000"/>
                </a:solidFill>
              </a:rPr>
              <a:t>Both do actually reach the same final quench current which agreed well with expectations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b="1">
                <a:solidFill>
                  <a:srgbClr val="0000FF"/>
                </a:solidFill>
              </a:rPr>
              <a:t>300A = 1.15T (spec is 0.86T, 215A)</a:t>
            </a:r>
          </a:p>
        </p:txBody>
      </p:sp>
      <p:pic>
        <p:nvPicPr>
          <p:cNvPr id="23558" name="Picture 7" descr="08EC1693 Undulator magne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00763" y="700088"/>
            <a:ext cx="6477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08EC1691 Undulator magne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3238" y="704850"/>
            <a:ext cx="222408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1754188" y="6531173"/>
            <a:ext cx="416120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en-GB" sz="1400" smtClean="0">
                <a:latin typeface="Arial" pitchFamily="34" charset="0"/>
              </a:rPr>
              <a:t>D J Scott et al, Phys Rev Lett, </a:t>
            </a:r>
            <a:r>
              <a:rPr lang="en-GB" sz="1400" smtClean="0"/>
              <a:t>107, 174803 (2011)</a:t>
            </a:r>
            <a:endParaRPr kumimoji="1" lang="en-GB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amond - lilac">
  <a:themeElements>
    <a:clrScheme name="diamond - lila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amond - lil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amond - lila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mond - lila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mond - lila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11209</TotalTime>
  <Words>1502</Words>
  <Application>Microsoft Office PowerPoint</Application>
  <PresentationFormat>On-screen Show (4:3)</PresentationFormat>
  <Paragraphs>229</Paragraphs>
  <Slides>30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Blank Presentation</vt:lpstr>
      <vt:lpstr>1_Blank Presentation</vt:lpstr>
      <vt:lpstr>diamond - lilac</vt:lpstr>
      <vt:lpstr>2_Blank Presentation</vt:lpstr>
      <vt:lpstr>Clip</vt:lpstr>
      <vt:lpstr>Status of the UK Superconducting Undulator Studies</vt:lpstr>
      <vt:lpstr>Setting the Scene</vt:lpstr>
      <vt:lpstr>Helical SCU Motivation</vt:lpstr>
      <vt:lpstr>Undulator Parameters</vt:lpstr>
      <vt:lpstr>NbTi Winding</vt:lpstr>
      <vt:lpstr>Slide 6</vt:lpstr>
      <vt:lpstr>Slide 7</vt:lpstr>
      <vt:lpstr>Cryomodule</vt:lpstr>
      <vt:lpstr>Vertical Tests</vt:lpstr>
      <vt:lpstr>Planar SCU for Light Sources</vt:lpstr>
      <vt:lpstr>B Field Parameterisation</vt:lpstr>
      <vt:lpstr>Selection of Parameters for Diamond</vt:lpstr>
      <vt:lpstr>Slide 13</vt:lpstr>
      <vt:lpstr>Design Features</vt:lpstr>
      <vt:lpstr>Technical Specifications</vt:lpstr>
      <vt:lpstr>Tolerances</vt:lpstr>
      <vt:lpstr>SC Wire</vt:lpstr>
      <vt:lpstr>Winding and Former Trials</vt:lpstr>
      <vt:lpstr>Undulator Assembly</vt:lpstr>
      <vt:lpstr>Short Former Alignment Tests</vt:lpstr>
      <vt:lpstr>Short Former Winding Tests</vt:lpstr>
      <vt:lpstr>First 300 mm Former</vt:lpstr>
      <vt:lpstr>SC Planar Future Steps</vt:lpstr>
      <vt:lpstr>FEL Case Study</vt:lpstr>
      <vt:lpstr>FEL Case Study</vt:lpstr>
      <vt:lpstr>FEL Case Study</vt:lpstr>
      <vt:lpstr>Psat and Lsat vs Wavelength</vt:lpstr>
      <vt:lpstr>FEL Case Study Conclusion</vt:lpstr>
      <vt:lpstr>Summary</vt:lpstr>
      <vt:lpstr>Thanks to the team!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EUCard Undulator development</dc:title>
  <dc:subject>Undulators</dc:subject>
  <dc:creator>Tom Bradshaw</dc:creator>
  <cp:keywords>Undulator eucard superconductor</cp:keywords>
  <dc:description/>
  <cp:lastModifiedBy> </cp:lastModifiedBy>
  <cp:revision>354</cp:revision>
  <dcterms:created xsi:type="dcterms:W3CDTF">2007-03-15T09:55:48Z</dcterms:created>
  <dcterms:modified xsi:type="dcterms:W3CDTF">2012-03-05T12:52:00Z</dcterms:modified>
</cp:coreProperties>
</file>